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0" r:id="rId15"/>
    <p:sldId id="276" r:id="rId16"/>
    <p:sldId id="277" r:id="rId17"/>
    <p:sldId id="271" r:id="rId18"/>
    <p:sldId id="272" r:id="rId19"/>
    <p:sldId id="273" r:id="rId20"/>
  </p:sld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13" d="100"/>
          <a:sy n="113" d="100"/>
        </p:scale>
        <p:origin x="47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916461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mnt/data/user-y7bo1YfUzvQnODKuRR59ThIK/a60bfe016dfd46759e30d4931ac9f865/mnt/data/pro_montage.png"/>
          <p:cNvPicPr>
            <a:picLocks noChangeAspect="1"/>
          </p:cNvPicPr>
          <p:nvPr/>
        </p:nvPicPr>
        <p:blipFill>
          <a:blip r:embed="rId3"/>
          <a:srcRect l="5726" r="5726"/>
          <a:stretch/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000000">
              <a:alpha val="5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731520" y="1097280"/>
            <a:ext cx="10972800" cy="1463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lnSpc>
                <a:spcPct val="95000"/>
              </a:lnSpc>
              <a:buNone/>
            </a:pPr>
            <a:r>
              <a:rPr lang="vi-VN" sz="4800" b="1" dirty="0">
                <a:solidFill>
                  <a:srgbClr val="FFFFFF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ĐỀ TÀI</a:t>
            </a:r>
            <a:r>
              <a:rPr lang="vi-VN" sz="4800" dirty="0">
                <a:solidFill>
                  <a:srgbClr val="FFFFFF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:</a:t>
            </a:r>
            <a:r>
              <a:rPr lang="vi-VN" sz="4800" b="1" dirty="0">
                <a:solidFill>
                  <a:srgbClr val="FFFFFF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 </a:t>
            </a:r>
            <a:r>
              <a:rPr lang="en-US" sz="4800" b="1" dirty="0">
                <a:solidFill>
                  <a:srgbClr val="FFFFFF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XÂY DỰNG WEBSITE</a:t>
            </a:r>
            <a:endParaRPr lang="en-US" sz="4800" b="1" dirty="0"/>
          </a:p>
          <a:p>
            <a:pPr marL="0" indent="0">
              <a:lnSpc>
                <a:spcPct val="95000"/>
              </a:lnSpc>
              <a:buNone/>
            </a:pPr>
            <a:r>
              <a:rPr lang="en-US" sz="4800" b="1" dirty="0">
                <a:solidFill>
                  <a:srgbClr val="FFFFFF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HỖ TRỢ TÌM KIẾM &amp; ĐẶT PHÒNG</a:t>
            </a:r>
            <a:endParaRPr lang="en-US" sz="4800" b="1" dirty="0"/>
          </a:p>
          <a:p>
            <a:pPr marL="0" indent="0">
              <a:lnSpc>
                <a:spcPct val="95000"/>
              </a:lnSpc>
              <a:buNone/>
            </a:pPr>
            <a:r>
              <a:rPr lang="en-US" sz="4800" b="1" dirty="0">
                <a:solidFill>
                  <a:srgbClr val="FFFFFF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KHÁCH SẠN TẠI VĨNH LONG</a:t>
            </a:r>
            <a:endParaRPr lang="en-US" sz="4800" b="1" dirty="0"/>
          </a:p>
        </p:txBody>
      </p:sp>
      <p:sp>
        <p:nvSpPr>
          <p:cNvPr id="5" name="Shape 2"/>
          <p:cNvSpPr/>
          <p:nvPr/>
        </p:nvSpPr>
        <p:spPr>
          <a:xfrm>
            <a:off x="731520" y="2971800"/>
            <a:ext cx="5669280" cy="1920240"/>
          </a:xfrm>
          <a:prstGeom prst="roundRect">
            <a:avLst/>
          </a:prstGeom>
          <a:solidFill>
            <a:srgbClr val="FFFFFF">
              <a:alpha val="94000"/>
            </a:srgbClr>
          </a:solidFill>
          <a:ln w="12700">
            <a:solidFill>
              <a:srgbClr val="FFFFFF">
                <a:alpha val="0"/>
              </a:srgbClr>
            </a:solidFill>
            <a:prstDash val="solid"/>
          </a:ln>
          <a:effectLst>
            <a:outerShdw blurRad="50800" dist="25400" dir="2700000" algn="bl" rotWithShape="0">
              <a:srgbClr val="000000">
                <a:alpha val="25000"/>
              </a:srgbClr>
            </a:outerShdw>
          </a:effectLst>
        </p:spPr>
      </p:sp>
      <p:sp>
        <p:nvSpPr>
          <p:cNvPr id="6" name="Text 3"/>
          <p:cNvSpPr/>
          <p:nvPr/>
        </p:nvSpPr>
        <p:spPr>
          <a:xfrm>
            <a:off x="960120" y="3200400"/>
            <a:ext cx="5303520" cy="1463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lnSpc>
                <a:spcPct val="115000"/>
              </a:lnSpc>
              <a:buNone/>
            </a:pPr>
            <a:r>
              <a:rPr lang="en-US" sz="1600" dirty="0">
                <a:solidFill>
                  <a:srgbClr val="111827"/>
                </a:solidFill>
                <a:latin typeface="Bahnschrift SemiBold SemiConden" panose="020B0502040204020203" pitchFamily="34" charset="0"/>
                <a:ea typeface="Aptos" pitchFamily="34" charset="-122"/>
                <a:cs typeface="Aptos" pitchFamily="34" charset="-120"/>
              </a:rPr>
              <a:t>SVTH: Phạm Minh Mẫn – MSSV: 110122113</a:t>
            </a:r>
            <a:endParaRPr lang="en-US" sz="1600" dirty="0">
              <a:latin typeface="Bahnschrift SemiBold SemiConden" panose="020B0502040204020203" pitchFamily="34" charset="0"/>
            </a:endParaRPr>
          </a:p>
          <a:p>
            <a:pPr marL="0" indent="0">
              <a:lnSpc>
                <a:spcPct val="115000"/>
              </a:lnSpc>
              <a:buNone/>
            </a:pPr>
            <a:r>
              <a:rPr lang="en-US" sz="1600" dirty="0">
                <a:solidFill>
                  <a:srgbClr val="111827"/>
                </a:solidFill>
                <a:latin typeface="Bahnschrift SemiBold SemiConden" panose="020B0502040204020203" pitchFamily="34" charset="0"/>
                <a:ea typeface="Aptos" pitchFamily="34" charset="-122"/>
                <a:cs typeface="Aptos" pitchFamily="34" charset="-120"/>
              </a:rPr>
              <a:t>Lớp: DA22TTB | GVHD: ThS. Võ Thành C</a:t>
            </a:r>
            <a:endParaRPr lang="en-US" sz="1600" dirty="0">
              <a:latin typeface="Bahnschrift SemiBold SemiConden" panose="020B0502040204020203" pitchFamily="34" charset="0"/>
            </a:endParaRPr>
          </a:p>
          <a:p>
            <a:pPr marL="0" indent="0">
              <a:lnSpc>
                <a:spcPct val="115000"/>
              </a:lnSpc>
              <a:buNone/>
            </a:pPr>
            <a:r>
              <a:rPr lang="en-US" sz="1600" dirty="0">
                <a:solidFill>
                  <a:srgbClr val="111827"/>
                </a:solidFill>
                <a:latin typeface="Bahnschrift SemiBold SemiConden" panose="020B0502040204020203" pitchFamily="34" charset="0"/>
                <a:ea typeface="Aptos" pitchFamily="34" charset="-122"/>
                <a:cs typeface="Aptos" pitchFamily="34" charset="-120"/>
              </a:rPr>
              <a:t>Học kỳ I (2025–2026) | Vĩnh Long – 12/2025</a:t>
            </a:r>
            <a:endParaRPr lang="en-US" sz="1600" dirty="0">
              <a:latin typeface="Bahnschrift SemiBold SemiConden" panose="020B0502040204020203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658368"/>
          </a:xfrm>
          <a:prstGeom prst="rect">
            <a:avLst/>
          </a:prstGeom>
          <a:solidFill>
            <a:srgbClr val="0B1F3B"/>
          </a:solidFill>
          <a:ln/>
        </p:spPr>
      </p:sp>
      <p:sp>
        <p:nvSpPr>
          <p:cNvPr id="3" name="Text 1"/>
          <p:cNvSpPr/>
          <p:nvPr/>
        </p:nvSpPr>
        <p:spPr>
          <a:xfrm>
            <a:off x="548640" y="109728"/>
            <a:ext cx="9875520" cy="310896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800" b="1" dirty="0">
                <a:solidFill>
                  <a:srgbClr val="FFFFFF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DFD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548640" y="420624"/>
            <a:ext cx="11155680" cy="20116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D1D5DB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Luồng dữ liệu mức ngữ cảnh và mức chính</a:t>
            </a:r>
            <a:endParaRPr lang="en-US" sz="1200" dirty="0"/>
          </a:p>
        </p:txBody>
      </p:sp>
      <p:sp>
        <p:nvSpPr>
          <p:cNvPr id="5" name="Shape 3"/>
          <p:cNvSpPr/>
          <p:nvPr/>
        </p:nvSpPr>
        <p:spPr>
          <a:xfrm>
            <a:off x="0" y="658368"/>
            <a:ext cx="12191695" cy="54864"/>
          </a:xfrm>
          <a:prstGeom prst="rect">
            <a:avLst/>
          </a:prstGeom>
          <a:solidFill>
            <a:srgbClr val="2D7FF9"/>
          </a:solidFill>
          <a:ln/>
        </p:spPr>
      </p:sp>
      <p:sp>
        <p:nvSpPr>
          <p:cNvPr id="6" name="Shape 4"/>
          <p:cNvSpPr/>
          <p:nvPr/>
        </p:nvSpPr>
        <p:spPr>
          <a:xfrm>
            <a:off x="0" y="713232"/>
            <a:ext cx="12191695" cy="5760720"/>
          </a:xfrm>
          <a:prstGeom prst="rect">
            <a:avLst/>
          </a:prstGeom>
          <a:solidFill>
            <a:srgbClr val="F5F7FA"/>
          </a:solidFill>
          <a:ln/>
        </p:spPr>
      </p:sp>
      <p:sp>
        <p:nvSpPr>
          <p:cNvPr id="7" name="Shape 5"/>
          <p:cNvSpPr/>
          <p:nvPr/>
        </p:nvSpPr>
        <p:spPr>
          <a:xfrm>
            <a:off x="822960" y="1051560"/>
            <a:ext cx="5669280" cy="4892040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E5E7EB"/>
            </a:solidFill>
            <a:prstDash val="solid"/>
          </a:ln>
          <a:effectLst>
            <a:outerShdw blurRad="38100" dist="19050" dir="2700000" algn="bl" rotWithShape="0">
              <a:srgbClr val="000000">
                <a:alpha val="12000"/>
              </a:srgbClr>
            </a:outerShdw>
          </a:effectLst>
        </p:spPr>
      </p:sp>
      <p:sp>
        <p:nvSpPr>
          <p:cNvPr id="8" name="Text 6"/>
          <p:cNvSpPr/>
          <p:nvPr/>
        </p:nvSpPr>
        <p:spPr>
          <a:xfrm>
            <a:off x="1097280" y="1280160"/>
            <a:ext cx="5120640" cy="25603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400" b="1" dirty="0">
                <a:solidFill>
                  <a:srgbClr val="111827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DFD Level 0 (Context)</a:t>
            </a:r>
            <a:endParaRPr lang="en-US" sz="1400" dirty="0"/>
          </a:p>
        </p:txBody>
      </p:sp>
      <p:pic>
        <p:nvPicPr>
          <p:cNvPr id="9" name="Image 0" descr="/mnt/data/user-y7bo1YfUzvQnODKuRR59ThIK/fac1e9c012d84cbe9d84d602f7614364/mnt/data/bao_cao_images/image1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560" y="2186930"/>
            <a:ext cx="5212080" cy="2987060"/>
          </a:xfrm>
          <a:prstGeom prst="rect">
            <a:avLst/>
          </a:prstGeom>
        </p:spPr>
      </p:pic>
      <p:sp>
        <p:nvSpPr>
          <p:cNvPr id="10" name="Shape 7"/>
          <p:cNvSpPr/>
          <p:nvPr/>
        </p:nvSpPr>
        <p:spPr>
          <a:xfrm>
            <a:off x="6629400" y="1051560"/>
            <a:ext cx="4754880" cy="4892040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E5E7EB"/>
            </a:solidFill>
            <a:prstDash val="solid"/>
          </a:ln>
          <a:effectLst>
            <a:outerShdw blurRad="38100" dist="19050" dir="2700000" algn="bl" rotWithShape="0">
              <a:srgbClr val="000000">
                <a:alpha val="12000"/>
              </a:srgbClr>
            </a:outerShdw>
          </a:effectLst>
        </p:spPr>
      </p:sp>
      <p:sp>
        <p:nvSpPr>
          <p:cNvPr id="11" name="Text 8"/>
          <p:cNvSpPr/>
          <p:nvPr/>
        </p:nvSpPr>
        <p:spPr>
          <a:xfrm>
            <a:off x="6903720" y="1280160"/>
            <a:ext cx="4206240" cy="25603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400" b="1" dirty="0">
                <a:solidFill>
                  <a:srgbClr val="111827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DFD Level 1</a:t>
            </a:r>
            <a:endParaRPr lang="en-US" sz="1400" dirty="0"/>
          </a:p>
        </p:txBody>
      </p:sp>
      <p:pic>
        <p:nvPicPr>
          <p:cNvPr id="12" name="Image 1" descr="/mnt/data/user-y7bo1YfUzvQnODKuRR59ThIK/fac1e9c012d84cbe9d84d602f7614364/mnt/data/bao_cao_images/image1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0" y="2918949"/>
            <a:ext cx="4297680" cy="1523022"/>
          </a:xfrm>
          <a:prstGeom prst="rect">
            <a:avLst/>
          </a:prstGeom>
        </p:spPr>
      </p:pic>
      <p:sp>
        <p:nvSpPr>
          <p:cNvPr id="13" name="Shape 9"/>
          <p:cNvSpPr/>
          <p:nvPr/>
        </p:nvSpPr>
        <p:spPr>
          <a:xfrm>
            <a:off x="0" y="6473952"/>
            <a:ext cx="12191695" cy="384048"/>
          </a:xfrm>
          <a:prstGeom prst="rect">
            <a:avLst/>
          </a:prstGeom>
          <a:solidFill>
            <a:srgbClr val="F5F7FA"/>
          </a:solidFill>
          <a:ln/>
        </p:spPr>
      </p:sp>
      <p:sp>
        <p:nvSpPr>
          <p:cNvPr id="14" name="Text 10"/>
          <p:cNvSpPr/>
          <p:nvPr/>
        </p:nvSpPr>
        <p:spPr>
          <a:xfrm>
            <a:off x="548640" y="6565392"/>
            <a:ext cx="7772400" cy="1828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000" dirty="0">
                <a:solidFill>
                  <a:srgbClr val="6B728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VinhLong Hotel | Báo cáo đồ án</a:t>
            </a:r>
            <a:endParaRPr lang="en-US" sz="1000" dirty="0"/>
          </a:p>
        </p:txBody>
      </p:sp>
      <p:sp>
        <p:nvSpPr>
          <p:cNvPr id="15" name="Text 11"/>
          <p:cNvSpPr/>
          <p:nvPr/>
        </p:nvSpPr>
        <p:spPr>
          <a:xfrm>
            <a:off x="11277295" y="6565392"/>
            <a:ext cx="457200" cy="1828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r">
              <a:buNone/>
            </a:pPr>
            <a:r>
              <a:rPr lang="en-US" sz="1000" dirty="0">
                <a:solidFill>
                  <a:srgbClr val="6B728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09</a:t>
            </a:r>
            <a:endParaRPr lang="en-US" sz="10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658368"/>
          </a:xfrm>
          <a:prstGeom prst="rect">
            <a:avLst/>
          </a:prstGeom>
          <a:solidFill>
            <a:srgbClr val="0B1F3B"/>
          </a:solidFill>
          <a:ln/>
        </p:spPr>
      </p:sp>
      <p:sp>
        <p:nvSpPr>
          <p:cNvPr id="3" name="Text 1"/>
          <p:cNvSpPr/>
          <p:nvPr/>
        </p:nvSpPr>
        <p:spPr>
          <a:xfrm>
            <a:off x="548640" y="109728"/>
            <a:ext cx="9875520" cy="310896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800" b="1" dirty="0">
                <a:solidFill>
                  <a:srgbClr val="FFFFFF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DFD Level 2 – Xử lý đặt phòng</a:t>
            </a:r>
            <a:endParaRPr lang="en-US" sz="2800" dirty="0"/>
          </a:p>
        </p:txBody>
      </p:sp>
      <p:sp>
        <p:nvSpPr>
          <p:cNvPr id="4" name="Text 2"/>
          <p:cNvSpPr/>
          <p:nvPr/>
        </p:nvSpPr>
        <p:spPr>
          <a:xfrm>
            <a:off x="548640" y="420624"/>
            <a:ext cx="11155680" cy="20116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D1D5DB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Chi tiết kiểm tra phòng trống, tính giá, tạo đơn</a:t>
            </a:r>
            <a:endParaRPr lang="en-US" sz="1200" dirty="0"/>
          </a:p>
        </p:txBody>
      </p:sp>
      <p:sp>
        <p:nvSpPr>
          <p:cNvPr id="5" name="Shape 3"/>
          <p:cNvSpPr/>
          <p:nvPr/>
        </p:nvSpPr>
        <p:spPr>
          <a:xfrm>
            <a:off x="0" y="658368"/>
            <a:ext cx="12191695" cy="54864"/>
          </a:xfrm>
          <a:prstGeom prst="rect">
            <a:avLst/>
          </a:prstGeom>
          <a:solidFill>
            <a:srgbClr val="2D7FF9"/>
          </a:solidFill>
          <a:ln/>
        </p:spPr>
      </p:sp>
      <p:sp>
        <p:nvSpPr>
          <p:cNvPr id="6" name="Shape 4"/>
          <p:cNvSpPr/>
          <p:nvPr/>
        </p:nvSpPr>
        <p:spPr>
          <a:xfrm>
            <a:off x="0" y="713232"/>
            <a:ext cx="12191695" cy="5760720"/>
          </a:xfrm>
          <a:prstGeom prst="rect">
            <a:avLst/>
          </a:prstGeom>
          <a:solidFill>
            <a:srgbClr val="F5F7FA"/>
          </a:solidFill>
          <a:ln/>
        </p:spPr>
      </p:sp>
      <p:sp>
        <p:nvSpPr>
          <p:cNvPr id="7" name="Shape 5"/>
          <p:cNvSpPr/>
          <p:nvPr/>
        </p:nvSpPr>
        <p:spPr>
          <a:xfrm>
            <a:off x="822960" y="1051560"/>
            <a:ext cx="6949440" cy="4892040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E5E7EB"/>
            </a:solidFill>
            <a:prstDash val="solid"/>
          </a:ln>
          <a:effectLst>
            <a:outerShdw blurRad="38100" dist="19050" dir="2700000" algn="bl" rotWithShape="0">
              <a:srgbClr val="000000">
                <a:alpha val="12000"/>
              </a:srgbClr>
            </a:outerShdw>
          </a:effectLst>
        </p:spPr>
      </p:sp>
      <p:pic>
        <p:nvPicPr>
          <p:cNvPr id="8" name="Image 0" descr="/mnt/data/user-y7bo1YfUzvQnODKuRR59ThIK/fac1e9c012d84cbe9d84d602f7614364/mnt/data/bao_cao_images/image13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560" y="1632452"/>
            <a:ext cx="6492240" cy="3730256"/>
          </a:xfrm>
          <a:prstGeom prst="rect">
            <a:avLst/>
          </a:prstGeom>
        </p:spPr>
      </p:pic>
      <p:sp>
        <p:nvSpPr>
          <p:cNvPr id="9" name="Shape 6"/>
          <p:cNvSpPr/>
          <p:nvPr/>
        </p:nvSpPr>
        <p:spPr>
          <a:xfrm>
            <a:off x="7909560" y="1051560"/>
            <a:ext cx="3474720" cy="4892040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E5E7EB"/>
            </a:solidFill>
            <a:prstDash val="solid"/>
          </a:ln>
          <a:effectLst>
            <a:outerShdw blurRad="38100" dist="19050" dir="2700000" algn="bl" rotWithShape="0">
              <a:srgbClr val="000000">
                <a:alpha val="12000"/>
              </a:srgbClr>
            </a:outerShdw>
          </a:effectLst>
        </p:spPr>
      </p:sp>
      <p:sp>
        <p:nvSpPr>
          <p:cNvPr id="10" name="Text 7"/>
          <p:cNvSpPr/>
          <p:nvPr/>
        </p:nvSpPr>
        <p:spPr>
          <a:xfrm>
            <a:off x="8183880" y="1325880"/>
            <a:ext cx="292608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600" b="1" dirty="0">
                <a:solidFill>
                  <a:srgbClr val="111827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Giải thích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8183880" y="1691640"/>
            <a:ext cx="2971800" cy="155448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182880" indent="-182880">
              <a:lnSpc>
                <a:spcPct val="150000"/>
              </a:lnSpc>
              <a:spcAft>
                <a:spcPts val="420"/>
              </a:spcAft>
              <a:buSzPct val="100000"/>
              <a:buChar char="•"/>
            </a:pPr>
            <a:r>
              <a:rPr lang="en-US" sz="1600" dirty="0">
                <a:solidFill>
                  <a:srgbClr val="111827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Nhận ngày nhận–trả, số khách</a:t>
            </a:r>
            <a:endParaRPr lang="en-US" sz="1600" dirty="0"/>
          </a:p>
          <a:p>
            <a:pPr marL="182880" indent="-182880">
              <a:lnSpc>
                <a:spcPct val="150000"/>
              </a:lnSpc>
              <a:spcAft>
                <a:spcPts val="420"/>
              </a:spcAft>
              <a:buSzPct val="100000"/>
              <a:buChar char="•"/>
            </a:pPr>
            <a:r>
              <a:rPr lang="en-US" sz="1600" dirty="0">
                <a:solidFill>
                  <a:srgbClr val="111827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Kiểm tra phòng trống theo lịch</a:t>
            </a:r>
            <a:endParaRPr lang="en-US" sz="1600" dirty="0"/>
          </a:p>
          <a:p>
            <a:pPr marL="182880" indent="-182880">
              <a:lnSpc>
                <a:spcPct val="150000"/>
              </a:lnSpc>
              <a:spcAft>
                <a:spcPts val="420"/>
              </a:spcAft>
              <a:buSzPct val="100000"/>
              <a:buChar char="•"/>
            </a:pPr>
            <a:r>
              <a:rPr lang="en-US" sz="1600" dirty="0">
                <a:solidFill>
                  <a:srgbClr val="111827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Tính tổng tiền (đêm × giá)</a:t>
            </a:r>
            <a:endParaRPr lang="en-US" sz="1600" dirty="0"/>
          </a:p>
          <a:p>
            <a:pPr marL="182880" indent="-182880">
              <a:lnSpc>
                <a:spcPct val="150000"/>
              </a:lnSpc>
              <a:spcAft>
                <a:spcPts val="420"/>
              </a:spcAft>
              <a:buSzPct val="100000"/>
              <a:buChar char="•"/>
            </a:pPr>
            <a:r>
              <a:rPr lang="en-US" sz="1600" dirty="0">
                <a:solidFill>
                  <a:srgbClr val="111827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Áp khuyến mãi (nếu có)</a:t>
            </a:r>
            <a:endParaRPr lang="en-US" sz="1600" dirty="0"/>
          </a:p>
          <a:p>
            <a:pPr marL="182880" indent="-182880">
              <a:lnSpc>
                <a:spcPct val="150000"/>
              </a:lnSpc>
              <a:spcAft>
                <a:spcPts val="420"/>
              </a:spcAft>
              <a:buSzPct val="100000"/>
              <a:buChar char="•"/>
            </a:pPr>
            <a:r>
              <a:rPr lang="en-US" sz="1600" dirty="0">
                <a:solidFill>
                  <a:srgbClr val="111827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Tạo booking_order &amp; booking_details</a:t>
            </a:r>
            <a:endParaRPr lang="en-US" sz="1600" dirty="0"/>
          </a:p>
          <a:p>
            <a:pPr marL="182880" indent="-182880">
              <a:lnSpc>
                <a:spcPct val="150000"/>
              </a:lnSpc>
              <a:spcAft>
                <a:spcPts val="420"/>
              </a:spcAft>
              <a:buSzPct val="100000"/>
              <a:buChar char="•"/>
            </a:pPr>
            <a:r>
              <a:rPr lang="en-US" sz="1600" dirty="0">
                <a:solidFill>
                  <a:srgbClr val="111827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Gửi thông báo cho Owner</a:t>
            </a: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0" y="6473952"/>
            <a:ext cx="12191695" cy="384048"/>
          </a:xfrm>
          <a:prstGeom prst="rect">
            <a:avLst/>
          </a:prstGeom>
          <a:solidFill>
            <a:srgbClr val="F5F7FA"/>
          </a:solidFill>
          <a:ln/>
        </p:spPr>
      </p:sp>
      <p:sp>
        <p:nvSpPr>
          <p:cNvPr id="13" name="Text 10"/>
          <p:cNvSpPr/>
          <p:nvPr/>
        </p:nvSpPr>
        <p:spPr>
          <a:xfrm>
            <a:off x="548640" y="6565392"/>
            <a:ext cx="7772400" cy="1828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000" dirty="0">
                <a:solidFill>
                  <a:srgbClr val="6B728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VinhLong Hotel | Báo cáo đồ án</a:t>
            </a:r>
            <a:endParaRPr lang="en-US" sz="1000" dirty="0"/>
          </a:p>
        </p:txBody>
      </p:sp>
      <p:sp>
        <p:nvSpPr>
          <p:cNvPr id="14" name="Text 11"/>
          <p:cNvSpPr/>
          <p:nvPr/>
        </p:nvSpPr>
        <p:spPr>
          <a:xfrm>
            <a:off x="11277295" y="6565392"/>
            <a:ext cx="457200" cy="1828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r">
              <a:buNone/>
            </a:pPr>
            <a:r>
              <a:rPr lang="en-US" sz="1000" dirty="0">
                <a:solidFill>
                  <a:srgbClr val="6B728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10</a:t>
            </a:r>
            <a:endParaRPr lang="en-US" sz="10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658368"/>
          </a:xfrm>
          <a:prstGeom prst="rect">
            <a:avLst/>
          </a:prstGeom>
          <a:solidFill>
            <a:srgbClr val="0B1F3B"/>
          </a:solidFill>
          <a:ln/>
        </p:spPr>
      </p:sp>
      <p:sp>
        <p:nvSpPr>
          <p:cNvPr id="3" name="Text 1"/>
          <p:cNvSpPr/>
          <p:nvPr/>
        </p:nvSpPr>
        <p:spPr>
          <a:xfrm>
            <a:off x="548640" y="109728"/>
            <a:ext cx="9875520" cy="310896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800" b="1" dirty="0">
                <a:solidFill>
                  <a:srgbClr val="FFFFFF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ERD – Lược đồ cơ sở dữ liệu</a:t>
            </a:r>
            <a:endParaRPr lang="en-US" sz="2800" dirty="0"/>
          </a:p>
        </p:txBody>
      </p:sp>
      <p:sp>
        <p:nvSpPr>
          <p:cNvPr id="4" name="Text 2"/>
          <p:cNvSpPr/>
          <p:nvPr/>
        </p:nvSpPr>
        <p:spPr>
          <a:xfrm>
            <a:off x="548640" y="420624"/>
            <a:ext cx="11155680" cy="20116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D1D5DB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Thiết kế quan hệ, chuẩn hoá và khóa ngoại</a:t>
            </a:r>
            <a:endParaRPr lang="en-US" sz="1200" dirty="0"/>
          </a:p>
        </p:txBody>
      </p:sp>
      <p:sp>
        <p:nvSpPr>
          <p:cNvPr id="5" name="Shape 3"/>
          <p:cNvSpPr/>
          <p:nvPr/>
        </p:nvSpPr>
        <p:spPr>
          <a:xfrm>
            <a:off x="0" y="658368"/>
            <a:ext cx="12191695" cy="54864"/>
          </a:xfrm>
          <a:prstGeom prst="rect">
            <a:avLst/>
          </a:prstGeom>
          <a:solidFill>
            <a:srgbClr val="2D7FF9"/>
          </a:solidFill>
          <a:ln/>
        </p:spPr>
      </p:sp>
      <p:sp>
        <p:nvSpPr>
          <p:cNvPr id="6" name="Shape 4"/>
          <p:cNvSpPr/>
          <p:nvPr/>
        </p:nvSpPr>
        <p:spPr>
          <a:xfrm>
            <a:off x="0" y="713232"/>
            <a:ext cx="12191695" cy="5760720"/>
          </a:xfrm>
          <a:prstGeom prst="rect">
            <a:avLst/>
          </a:prstGeom>
          <a:solidFill>
            <a:srgbClr val="F5F7FA"/>
          </a:solidFill>
          <a:ln/>
        </p:spPr>
      </p:sp>
      <p:sp>
        <p:nvSpPr>
          <p:cNvPr id="7" name="Shape 5"/>
          <p:cNvSpPr/>
          <p:nvPr/>
        </p:nvSpPr>
        <p:spPr>
          <a:xfrm>
            <a:off x="822960" y="1051560"/>
            <a:ext cx="7315200" cy="4892040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E5E7EB"/>
            </a:solidFill>
            <a:prstDash val="solid"/>
          </a:ln>
          <a:effectLst>
            <a:outerShdw blurRad="38100" dist="19050" dir="2700000" algn="bl" rotWithShape="0">
              <a:srgbClr val="000000">
                <a:alpha val="12000"/>
              </a:srgbClr>
            </a:outerShdw>
          </a:effectLst>
        </p:spPr>
      </p:sp>
      <p:pic>
        <p:nvPicPr>
          <p:cNvPr id="8" name="Image 0" descr="/mnt/data/user-y7bo1YfUzvQnODKuRR59ThIK/fac1e9c012d84cbe9d84d602f7614364/mnt/data/bao_cao_images/image1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5128" y="1280160"/>
            <a:ext cx="2910864" cy="4206240"/>
          </a:xfrm>
          <a:prstGeom prst="rect">
            <a:avLst/>
          </a:prstGeom>
        </p:spPr>
      </p:pic>
      <p:sp>
        <p:nvSpPr>
          <p:cNvPr id="9" name="Text 6"/>
          <p:cNvSpPr/>
          <p:nvPr/>
        </p:nvSpPr>
        <p:spPr>
          <a:xfrm>
            <a:off x="1097280" y="5623560"/>
            <a:ext cx="676656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000" dirty="0">
                <a:solidFill>
                  <a:srgbClr val="6B728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Trục chính: rooms ↔ booking_order ↔ booking_details ↔ user_cred</a:t>
            </a:r>
            <a:endParaRPr lang="en-US" sz="1000" dirty="0"/>
          </a:p>
        </p:txBody>
      </p:sp>
      <p:sp>
        <p:nvSpPr>
          <p:cNvPr id="10" name="Shape 7"/>
          <p:cNvSpPr/>
          <p:nvPr/>
        </p:nvSpPr>
        <p:spPr>
          <a:xfrm>
            <a:off x="8275320" y="1051560"/>
            <a:ext cx="3108960" cy="4892040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E5E7EB"/>
            </a:solidFill>
            <a:prstDash val="solid"/>
          </a:ln>
          <a:effectLst>
            <a:outerShdw blurRad="38100" dist="19050" dir="2700000" algn="bl" rotWithShape="0">
              <a:srgbClr val="000000">
                <a:alpha val="12000"/>
              </a:srgbClr>
            </a:outerShdw>
          </a:effectLst>
        </p:spPr>
      </p:sp>
      <p:sp>
        <p:nvSpPr>
          <p:cNvPr id="11" name="Text 8"/>
          <p:cNvSpPr/>
          <p:nvPr/>
        </p:nvSpPr>
        <p:spPr>
          <a:xfrm>
            <a:off x="8549640" y="1325880"/>
            <a:ext cx="265176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600" b="1" dirty="0">
                <a:solidFill>
                  <a:srgbClr val="111827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Điểm nổi bật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8549640" y="1691640"/>
            <a:ext cx="2697480" cy="13716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182880" indent="-182880">
              <a:lnSpc>
                <a:spcPct val="150000"/>
              </a:lnSpc>
              <a:spcAft>
                <a:spcPts val="420"/>
              </a:spcAft>
              <a:buSzPct val="100000"/>
              <a:buChar char="•"/>
            </a:pPr>
            <a:r>
              <a:rPr lang="en-US" sz="1600" dirty="0">
                <a:solidFill>
                  <a:srgbClr val="111827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N–M qua room_features, room_facilities</a:t>
            </a:r>
            <a:endParaRPr lang="en-US" sz="1600" dirty="0"/>
          </a:p>
          <a:p>
            <a:pPr marL="182880" indent="-182880">
              <a:lnSpc>
                <a:spcPct val="150000"/>
              </a:lnSpc>
              <a:spcAft>
                <a:spcPts val="420"/>
              </a:spcAft>
              <a:buSzPct val="100000"/>
              <a:buChar char="•"/>
            </a:pPr>
            <a:r>
              <a:rPr lang="en-US" sz="1600" dirty="0">
                <a:solidFill>
                  <a:srgbClr val="111827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Review chỉ sau lưu trú (rating_review)</a:t>
            </a:r>
            <a:endParaRPr lang="en-US" sz="1600" dirty="0"/>
          </a:p>
          <a:p>
            <a:pPr marL="182880" indent="-182880">
              <a:lnSpc>
                <a:spcPct val="150000"/>
              </a:lnSpc>
              <a:spcAft>
                <a:spcPts val="420"/>
              </a:spcAft>
              <a:buSzPct val="100000"/>
              <a:buChar char="•"/>
            </a:pPr>
            <a:r>
              <a:rPr lang="en-US" sz="1600" dirty="0">
                <a:solidFill>
                  <a:srgbClr val="111827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Promos + lịch sử sử dụng (promo_usage)</a:t>
            </a:r>
            <a:endParaRPr lang="en-US" sz="1600" dirty="0"/>
          </a:p>
          <a:p>
            <a:pPr marL="182880" indent="-182880">
              <a:lnSpc>
                <a:spcPct val="150000"/>
              </a:lnSpc>
              <a:spcAft>
                <a:spcPts val="420"/>
              </a:spcAft>
              <a:buSzPct val="100000"/>
              <a:buChar char="•"/>
            </a:pPr>
            <a:r>
              <a:rPr lang="en-US" sz="1600" dirty="0">
                <a:solidFill>
                  <a:srgbClr val="111827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Chat &amp; FAQ hỗ trợ CSKH</a:t>
            </a:r>
            <a:endParaRPr lang="en-US" sz="1600" dirty="0"/>
          </a:p>
          <a:p>
            <a:pPr marL="182880" indent="-182880">
              <a:lnSpc>
                <a:spcPct val="150000"/>
              </a:lnSpc>
              <a:spcAft>
                <a:spcPts val="420"/>
              </a:spcAft>
              <a:buSzPct val="100000"/>
              <a:buChar char="•"/>
            </a:pPr>
            <a:r>
              <a:rPr lang="en-US" sz="1600" dirty="0">
                <a:solidFill>
                  <a:srgbClr val="111827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Favorites &amp; newsletter tăng tương tác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0" y="6473952"/>
            <a:ext cx="12191695" cy="384048"/>
          </a:xfrm>
          <a:prstGeom prst="rect">
            <a:avLst/>
          </a:prstGeom>
          <a:solidFill>
            <a:srgbClr val="F5F7FA"/>
          </a:solidFill>
          <a:ln/>
        </p:spPr>
      </p:sp>
      <p:sp>
        <p:nvSpPr>
          <p:cNvPr id="14" name="Text 11"/>
          <p:cNvSpPr/>
          <p:nvPr/>
        </p:nvSpPr>
        <p:spPr>
          <a:xfrm>
            <a:off x="548640" y="6565392"/>
            <a:ext cx="7772400" cy="1828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000" dirty="0">
                <a:solidFill>
                  <a:srgbClr val="6B728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VinhLong Hotel | Báo cáo đồ án</a:t>
            </a:r>
            <a:endParaRPr lang="en-US" sz="1000" dirty="0"/>
          </a:p>
        </p:txBody>
      </p:sp>
      <p:sp>
        <p:nvSpPr>
          <p:cNvPr id="15" name="Text 12"/>
          <p:cNvSpPr/>
          <p:nvPr/>
        </p:nvSpPr>
        <p:spPr>
          <a:xfrm>
            <a:off x="11277295" y="6565392"/>
            <a:ext cx="457200" cy="1828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r">
              <a:buNone/>
            </a:pPr>
            <a:r>
              <a:rPr lang="en-US" sz="1000" dirty="0">
                <a:solidFill>
                  <a:srgbClr val="6B728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11</a:t>
            </a:r>
            <a:endParaRPr lang="en-US" sz="10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658368"/>
          </a:xfrm>
          <a:prstGeom prst="rect">
            <a:avLst/>
          </a:prstGeom>
          <a:solidFill>
            <a:srgbClr val="0B1F3B"/>
          </a:solidFill>
          <a:ln/>
        </p:spPr>
      </p:sp>
      <p:sp>
        <p:nvSpPr>
          <p:cNvPr id="3" name="Text 1"/>
          <p:cNvSpPr/>
          <p:nvPr/>
        </p:nvSpPr>
        <p:spPr>
          <a:xfrm>
            <a:off x="548640" y="109728"/>
            <a:ext cx="9875520" cy="310896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800" b="1" dirty="0">
                <a:solidFill>
                  <a:srgbClr val="FFFFFF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CSDL: 32 bảng theo nhóm chức năng</a:t>
            </a:r>
            <a:endParaRPr lang="en-US" sz="2800" dirty="0"/>
          </a:p>
        </p:txBody>
      </p:sp>
      <p:sp>
        <p:nvSpPr>
          <p:cNvPr id="4" name="Text 2"/>
          <p:cNvSpPr/>
          <p:nvPr/>
        </p:nvSpPr>
        <p:spPr>
          <a:xfrm>
            <a:off x="548640" y="420624"/>
            <a:ext cx="11155680" cy="20116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D1D5DB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Core – Destinations – Specialties – Chat – Promos – Extensions</a:t>
            </a:r>
            <a:endParaRPr lang="en-US" sz="1200" dirty="0"/>
          </a:p>
        </p:txBody>
      </p:sp>
      <p:sp>
        <p:nvSpPr>
          <p:cNvPr id="5" name="Shape 3"/>
          <p:cNvSpPr/>
          <p:nvPr/>
        </p:nvSpPr>
        <p:spPr>
          <a:xfrm>
            <a:off x="0" y="658368"/>
            <a:ext cx="12191695" cy="54864"/>
          </a:xfrm>
          <a:prstGeom prst="rect">
            <a:avLst/>
          </a:prstGeom>
          <a:solidFill>
            <a:srgbClr val="2D7FF9"/>
          </a:solidFill>
          <a:ln/>
        </p:spPr>
      </p:sp>
      <p:sp>
        <p:nvSpPr>
          <p:cNvPr id="6" name="Shape 4"/>
          <p:cNvSpPr/>
          <p:nvPr/>
        </p:nvSpPr>
        <p:spPr>
          <a:xfrm>
            <a:off x="0" y="713232"/>
            <a:ext cx="12191695" cy="5760720"/>
          </a:xfrm>
          <a:prstGeom prst="rect">
            <a:avLst/>
          </a:prstGeom>
          <a:solidFill>
            <a:srgbClr val="F5F7FA"/>
          </a:solidFill>
          <a:ln/>
        </p:spPr>
      </p:sp>
      <p:sp>
        <p:nvSpPr>
          <p:cNvPr id="7" name="Shape 5"/>
          <p:cNvSpPr/>
          <p:nvPr/>
        </p:nvSpPr>
        <p:spPr>
          <a:xfrm>
            <a:off x="822960" y="1051560"/>
            <a:ext cx="10607040" cy="4892040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E5E7EB"/>
            </a:solidFill>
            <a:prstDash val="solid"/>
          </a:ln>
          <a:effectLst>
            <a:outerShdw blurRad="38100" dist="19050" dir="2700000" algn="bl" rotWithShape="0">
              <a:srgbClr val="000000">
                <a:alpha val="12000"/>
              </a:srgbClr>
            </a:outerShdw>
          </a:effectLst>
        </p:spPr>
      </p:sp>
      <p:sp>
        <p:nvSpPr>
          <p:cNvPr id="8" name="Text 6"/>
          <p:cNvSpPr/>
          <p:nvPr/>
        </p:nvSpPr>
        <p:spPr>
          <a:xfrm>
            <a:off x="1097280" y="1325880"/>
            <a:ext cx="1005840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400" dirty="0">
                <a:solidFill>
                  <a:srgbClr val="111827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Tổ chức dữ liệu theo nhóm giúp dễ quản lý và mở rộng:</a:t>
            </a:r>
            <a:endParaRPr lang="en-US" sz="1400" dirty="0"/>
          </a:p>
        </p:txBody>
      </p:sp>
      <p:sp>
        <p:nvSpPr>
          <p:cNvPr id="9" name="Shape 7"/>
          <p:cNvSpPr/>
          <p:nvPr/>
        </p:nvSpPr>
        <p:spPr>
          <a:xfrm>
            <a:off x="1097280" y="1874520"/>
            <a:ext cx="10058400" cy="457200"/>
          </a:xfrm>
          <a:prstGeom prst="roundRect">
            <a:avLst/>
          </a:prstGeom>
          <a:solidFill>
            <a:srgbClr val="0B1F3B"/>
          </a:solidFill>
          <a:ln w="12700">
            <a:solidFill>
              <a:srgbClr val="0B1F3B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1280160" y="1993392"/>
            <a:ext cx="219456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b="1" dirty="0">
                <a:solidFill>
                  <a:srgbClr val="FFFFFF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Nhóm</a:t>
            </a:r>
            <a:endParaRPr lang="en-US" sz="1200" dirty="0"/>
          </a:p>
        </p:txBody>
      </p:sp>
      <p:sp>
        <p:nvSpPr>
          <p:cNvPr id="11" name="Text 9"/>
          <p:cNvSpPr/>
          <p:nvPr/>
        </p:nvSpPr>
        <p:spPr>
          <a:xfrm>
            <a:off x="3657600" y="1993392"/>
            <a:ext cx="731520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b="1" dirty="0">
                <a:solidFill>
                  <a:srgbClr val="FFFFFF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Bảng tiêu biểu</a:t>
            </a:r>
            <a:endParaRPr lang="en-US" sz="1200" dirty="0"/>
          </a:p>
        </p:txBody>
      </p:sp>
      <p:sp>
        <p:nvSpPr>
          <p:cNvPr id="12" name="Shape 10"/>
          <p:cNvSpPr/>
          <p:nvPr/>
        </p:nvSpPr>
        <p:spPr>
          <a:xfrm>
            <a:off x="1097280" y="2331720"/>
            <a:ext cx="10058400" cy="457200"/>
          </a:xfrm>
          <a:prstGeom prst="rect">
            <a:avLst/>
          </a:prstGeom>
          <a:solidFill>
            <a:srgbClr val="FFFFFF"/>
          </a:solidFill>
          <a:ln w="12700">
            <a:solidFill>
              <a:srgbClr val="E5E7EB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1280160" y="2441448"/>
            <a:ext cx="2194560" cy="25603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111827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Core (15)</a:t>
            </a:r>
            <a:endParaRPr lang="en-US" sz="1200" dirty="0"/>
          </a:p>
        </p:txBody>
      </p:sp>
      <p:sp>
        <p:nvSpPr>
          <p:cNvPr id="14" name="Text 12"/>
          <p:cNvSpPr/>
          <p:nvPr/>
        </p:nvSpPr>
        <p:spPr>
          <a:xfrm>
            <a:off x="3657600" y="2441448"/>
            <a:ext cx="7315200" cy="25603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6B728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user_cred, rooms, booking_order/details, rating_review, ...</a:t>
            </a:r>
            <a:endParaRPr lang="en-US" sz="1200" dirty="0"/>
          </a:p>
        </p:txBody>
      </p:sp>
      <p:sp>
        <p:nvSpPr>
          <p:cNvPr id="15" name="Shape 13"/>
          <p:cNvSpPr/>
          <p:nvPr/>
        </p:nvSpPr>
        <p:spPr>
          <a:xfrm>
            <a:off x="1097280" y="2788920"/>
            <a:ext cx="10058400" cy="457200"/>
          </a:xfrm>
          <a:prstGeom prst="rect">
            <a:avLst/>
          </a:prstGeom>
          <a:solidFill>
            <a:srgbClr val="F9FAFB"/>
          </a:solidFill>
          <a:ln w="12700">
            <a:solidFill>
              <a:srgbClr val="E5E7EB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1280160" y="2898648"/>
            <a:ext cx="2194560" cy="25603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111827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Specialties (3)</a:t>
            </a:r>
            <a:endParaRPr lang="en-US" sz="1200" dirty="0"/>
          </a:p>
        </p:txBody>
      </p:sp>
      <p:sp>
        <p:nvSpPr>
          <p:cNvPr id="17" name="Text 15"/>
          <p:cNvSpPr/>
          <p:nvPr/>
        </p:nvSpPr>
        <p:spPr>
          <a:xfrm>
            <a:off x="3657600" y="2898648"/>
            <a:ext cx="7315200" cy="25603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6B728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specialties, specialty_images, specialty_shops</a:t>
            </a:r>
            <a:endParaRPr lang="en-US" sz="1200" dirty="0"/>
          </a:p>
        </p:txBody>
      </p:sp>
      <p:sp>
        <p:nvSpPr>
          <p:cNvPr id="18" name="Shape 16"/>
          <p:cNvSpPr/>
          <p:nvPr/>
        </p:nvSpPr>
        <p:spPr>
          <a:xfrm>
            <a:off x="1097280" y="3246120"/>
            <a:ext cx="10058400" cy="457200"/>
          </a:xfrm>
          <a:prstGeom prst="rect">
            <a:avLst/>
          </a:prstGeom>
          <a:solidFill>
            <a:srgbClr val="FFFFFF"/>
          </a:solidFill>
          <a:ln w="12700">
            <a:solidFill>
              <a:srgbClr val="E5E7EB"/>
            </a:solidFill>
            <a:prstDash val="solid"/>
          </a:ln>
        </p:spPr>
      </p:sp>
      <p:sp>
        <p:nvSpPr>
          <p:cNvPr id="19" name="Text 17"/>
          <p:cNvSpPr/>
          <p:nvPr/>
        </p:nvSpPr>
        <p:spPr>
          <a:xfrm>
            <a:off x="1280160" y="3355848"/>
            <a:ext cx="2194560" cy="25603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111827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Destinations (3)</a:t>
            </a:r>
            <a:endParaRPr lang="en-US" sz="1200" dirty="0"/>
          </a:p>
        </p:txBody>
      </p:sp>
      <p:sp>
        <p:nvSpPr>
          <p:cNvPr id="20" name="Text 18"/>
          <p:cNvSpPr/>
          <p:nvPr/>
        </p:nvSpPr>
        <p:spPr>
          <a:xfrm>
            <a:off x="3657600" y="3355848"/>
            <a:ext cx="7315200" cy="25603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6B728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destinations, destination_images, room_destinations</a:t>
            </a:r>
            <a:endParaRPr lang="en-US" sz="1200" dirty="0"/>
          </a:p>
        </p:txBody>
      </p:sp>
      <p:sp>
        <p:nvSpPr>
          <p:cNvPr id="21" name="Shape 19"/>
          <p:cNvSpPr/>
          <p:nvPr/>
        </p:nvSpPr>
        <p:spPr>
          <a:xfrm>
            <a:off x="1097280" y="3703320"/>
            <a:ext cx="10058400" cy="457200"/>
          </a:xfrm>
          <a:prstGeom prst="rect">
            <a:avLst/>
          </a:prstGeom>
          <a:solidFill>
            <a:srgbClr val="F9FAFB"/>
          </a:solidFill>
          <a:ln w="12700">
            <a:solidFill>
              <a:srgbClr val="E5E7EB"/>
            </a:solidFill>
            <a:prstDash val="solid"/>
          </a:ln>
        </p:spPr>
      </p:sp>
      <p:sp>
        <p:nvSpPr>
          <p:cNvPr id="22" name="Text 20"/>
          <p:cNvSpPr/>
          <p:nvPr/>
        </p:nvSpPr>
        <p:spPr>
          <a:xfrm>
            <a:off x="1280160" y="3813048"/>
            <a:ext cx="2194560" cy="25603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111827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Owners (2)</a:t>
            </a:r>
            <a:endParaRPr lang="en-US" sz="1200" dirty="0"/>
          </a:p>
        </p:txBody>
      </p:sp>
      <p:sp>
        <p:nvSpPr>
          <p:cNvPr id="23" name="Text 21"/>
          <p:cNvSpPr/>
          <p:nvPr/>
        </p:nvSpPr>
        <p:spPr>
          <a:xfrm>
            <a:off x="3657600" y="3813048"/>
            <a:ext cx="7315200" cy="25603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6B728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hotel_owners, booking_notifications</a:t>
            </a:r>
            <a:endParaRPr lang="en-US" sz="1200" dirty="0"/>
          </a:p>
        </p:txBody>
      </p:sp>
      <p:sp>
        <p:nvSpPr>
          <p:cNvPr id="24" name="Shape 22"/>
          <p:cNvSpPr/>
          <p:nvPr/>
        </p:nvSpPr>
        <p:spPr>
          <a:xfrm>
            <a:off x="1097280" y="4160520"/>
            <a:ext cx="10058400" cy="457200"/>
          </a:xfrm>
          <a:prstGeom prst="rect">
            <a:avLst/>
          </a:prstGeom>
          <a:solidFill>
            <a:srgbClr val="FFFFFF"/>
          </a:solidFill>
          <a:ln w="12700">
            <a:solidFill>
              <a:srgbClr val="E5E7EB"/>
            </a:solidFill>
            <a:prstDash val="solid"/>
          </a:ln>
        </p:spPr>
      </p:sp>
      <p:sp>
        <p:nvSpPr>
          <p:cNvPr id="25" name="Text 23"/>
          <p:cNvSpPr/>
          <p:nvPr/>
        </p:nvSpPr>
        <p:spPr>
          <a:xfrm>
            <a:off x="1280160" y="4270248"/>
            <a:ext cx="2194560" cy="25603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111827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Chat &amp; FAQs (3)</a:t>
            </a:r>
            <a:endParaRPr lang="en-US" sz="1200" dirty="0"/>
          </a:p>
        </p:txBody>
      </p:sp>
      <p:sp>
        <p:nvSpPr>
          <p:cNvPr id="26" name="Text 24"/>
          <p:cNvSpPr/>
          <p:nvPr/>
        </p:nvSpPr>
        <p:spPr>
          <a:xfrm>
            <a:off x="3657600" y="4270248"/>
            <a:ext cx="7315200" cy="25603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6B728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messages, chat_sessions, faqs</a:t>
            </a:r>
            <a:endParaRPr lang="en-US" sz="1200" dirty="0"/>
          </a:p>
        </p:txBody>
      </p:sp>
      <p:sp>
        <p:nvSpPr>
          <p:cNvPr id="27" name="Shape 25"/>
          <p:cNvSpPr/>
          <p:nvPr/>
        </p:nvSpPr>
        <p:spPr>
          <a:xfrm>
            <a:off x="1097280" y="4617720"/>
            <a:ext cx="10058400" cy="457200"/>
          </a:xfrm>
          <a:prstGeom prst="rect">
            <a:avLst/>
          </a:prstGeom>
          <a:solidFill>
            <a:srgbClr val="F9FAFB"/>
          </a:solidFill>
          <a:ln w="12700">
            <a:solidFill>
              <a:srgbClr val="E5E7EB"/>
            </a:solidFill>
            <a:prstDash val="solid"/>
          </a:ln>
        </p:spPr>
      </p:sp>
      <p:sp>
        <p:nvSpPr>
          <p:cNvPr id="28" name="Text 26"/>
          <p:cNvSpPr/>
          <p:nvPr/>
        </p:nvSpPr>
        <p:spPr>
          <a:xfrm>
            <a:off x="1280160" y="4727448"/>
            <a:ext cx="2194560" cy="25603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111827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Promos (3)</a:t>
            </a:r>
            <a:endParaRPr lang="en-US" sz="1200" dirty="0"/>
          </a:p>
        </p:txBody>
      </p:sp>
      <p:sp>
        <p:nvSpPr>
          <p:cNvPr id="29" name="Text 27"/>
          <p:cNvSpPr/>
          <p:nvPr/>
        </p:nvSpPr>
        <p:spPr>
          <a:xfrm>
            <a:off x="3657600" y="4727448"/>
            <a:ext cx="7315200" cy="25603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6B728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promos, promo_usage, promo_saved</a:t>
            </a:r>
            <a:endParaRPr lang="en-US" sz="1200" dirty="0"/>
          </a:p>
        </p:txBody>
      </p:sp>
      <p:sp>
        <p:nvSpPr>
          <p:cNvPr id="30" name="Shape 28"/>
          <p:cNvSpPr/>
          <p:nvPr/>
        </p:nvSpPr>
        <p:spPr>
          <a:xfrm>
            <a:off x="1097280" y="5074920"/>
            <a:ext cx="10058400" cy="457200"/>
          </a:xfrm>
          <a:prstGeom prst="rect">
            <a:avLst/>
          </a:prstGeom>
          <a:solidFill>
            <a:srgbClr val="FFFFFF"/>
          </a:solidFill>
          <a:ln w="12700">
            <a:solidFill>
              <a:srgbClr val="E5E7EB"/>
            </a:solidFill>
            <a:prstDash val="solid"/>
          </a:ln>
        </p:spPr>
      </p:sp>
      <p:sp>
        <p:nvSpPr>
          <p:cNvPr id="31" name="Text 29"/>
          <p:cNvSpPr/>
          <p:nvPr/>
        </p:nvSpPr>
        <p:spPr>
          <a:xfrm>
            <a:off x="1280160" y="5184648"/>
            <a:ext cx="2194560" cy="25603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111827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Mở rộng (3)</a:t>
            </a:r>
            <a:endParaRPr lang="en-US" sz="1200" dirty="0"/>
          </a:p>
        </p:txBody>
      </p:sp>
      <p:sp>
        <p:nvSpPr>
          <p:cNvPr id="32" name="Text 30"/>
          <p:cNvSpPr/>
          <p:nvPr/>
        </p:nvSpPr>
        <p:spPr>
          <a:xfrm>
            <a:off x="3657600" y="5184648"/>
            <a:ext cx="7315200" cy="25603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6B728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favorites, review_helpful, newsletter_subscribers</a:t>
            </a:r>
            <a:endParaRPr lang="en-US" sz="1200" dirty="0"/>
          </a:p>
        </p:txBody>
      </p:sp>
      <p:sp>
        <p:nvSpPr>
          <p:cNvPr id="33" name="Shape 31"/>
          <p:cNvSpPr/>
          <p:nvPr/>
        </p:nvSpPr>
        <p:spPr>
          <a:xfrm>
            <a:off x="0" y="6473952"/>
            <a:ext cx="12191695" cy="384048"/>
          </a:xfrm>
          <a:prstGeom prst="rect">
            <a:avLst/>
          </a:prstGeom>
          <a:solidFill>
            <a:srgbClr val="F5F7FA"/>
          </a:solidFill>
          <a:ln/>
        </p:spPr>
      </p:sp>
      <p:sp>
        <p:nvSpPr>
          <p:cNvPr id="34" name="Text 32"/>
          <p:cNvSpPr/>
          <p:nvPr/>
        </p:nvSpPr>
        <p:spPr>
          <a:xfrm>
            <a:off x="548640" y="6565392"/>
            <a:ext cx="7772400" cy="1828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000" dirty="0">
                <a:solidFill>
                  <a:srgbClr val="6B728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VinhLong Hotel | Báo cáo đồ án</a:t>
            </a:r>
            <a:endParaRPr lang="en-US" sz="1000" dirty="0"/>
          </a:p>
        </p:txBody>
      </p:sp>
      <p:sp>
        <p:nvSpPr>
          <p:cNvPr id="35" name="Text 33"/>
          <p:cNvSpPr/>
          <p:nvPr/>
        </p:nvSpPr>
        <p:spPr>
          <a:xfrm>
            <a:off x="11277295" y="6565392"/>
            <a:ext cx="457200" cy="1828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r">
              <a:buNone/>
            </a:pPr>
            <a:r>
              <a:rPr lang="en-US" sz="1000" dirty="0">
                <a:solidFill>
                  <a:srgbClr val="6B728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12</a:t>
            </a:r>
            <a:endParaRPr lang="en-US" sz="10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658368"/>
          </a:xfrm>
          <a:prstGeom prst="rect">
            <a:avLst/>
          </a:prstGeom>
          <a:solidFill>
            <a:srgbClr val="0B1F3B"/>
          </a:solidFill>
          <a:ln/>
        </p:spPr>
      </p:sp>
      <p:sp>
        <p:nvSpPr>
          <p:cNvPr id="3" name="Text 1"/>
          <p:cNvSpPr/>
          <p:nvPr/>
        </p:nvSpPr>
        <p:spPr>
          <a:xfrm>
            <a:off x="548640" y="109728"/>
            <a:ext cx="9875520" cy="310896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800" b="1" dirty="0">
                <a:solidFill>
                  <a:srgbClr val="FFFFFF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Demo – Giao diện User</a:t>
            </a:r>
            <a:endParaRPr lang="en-US" sz="2800" dirty="0"/>
          </a:p>
        </p:txBody>
      </p:sp>
      <p:sp>
        <p:nvSpPr>
          <p:cNvPr id="4" name="Text 2"/>
          <p:cNvSpPr/>
          <p:nvPr/>
        </p:nvSpPr>
        <p:spPr>
          <a:xfrm>
            <a:off x="548640" y="420624"/>
            <a:ext cx="11155680" cy="20116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D1D5DB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Hồ sơ cá nhân &amp; xác thực OTP</a:t>
            </a:r>
            <a:endParaRPr lang="en-US" sz="1200" dirty="0"/>
          </a:p>
        </p:txBody>
      </p:sp>
      <p:sp>
        <p:nvSpPr>
          <p:cNvPr id="5" name="Shape 3"/>
          <p:cNvSpPr/>
          <p:nvPr/>
        </p:nvSpPr>
        <p:spPr>
          <a:xfrm>
            <a:off x="0" y="658368"/>
            <a:ext cx="12191695" cy="54864"/>
          </a:xfrm>
          <a:prstGeom prst="rect">
            <a:avLst/>
          </a:prstGeom>
          <a:solidFill>
            <a:srgbClr val="2D7FF9"/>
          </a:solidFill>
          <a:ln/>
        </p:spPr>
      </p:sp>
      <p:sp>
        <p:nvSpPr>
          <p:cNvPr id="6" name="Shape 4"/>
          <p:cNvSpPr/>
          <p:nvPr/>
        </p:nvSpPr>
        <p:spPr>
          <a:xfrm>
            <a:off x="0" y="713232"/>
            <a:ext cx="12191695" cy="5760720"/>
          </a:xfrm>
          <a:prstGeom prst="rect">
            <a:avLst/>
          </a:prstGeom>
          <a:solidFill>
            <a:srgbClr val="F5F7FA"/>
          </a:solidFill>
          <a:ln/>
        </p:spPr>
      </p:sp>
      <p:sp>
        <p:nvSpPr>
          <p:cNvPr id="7" name="Shape 5"/>
          <p:cNvSpPr/>
          <p:nvPr/>
        </p:nvSpPr>
        <p:spPr>
          <a:xfrm>
            <a:off x="822960" y="1051560"/>
            <a:ext cx="6949440" cy="4892040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E5E7EB"/>
            </a:solidFill>
            <a:prstDash val="solid"/>
          </a:ln>
          <a:effectLst>
            <a:outerShdw blurRad="38100" dist="19050" dir="2700000" algn="bl" rotWithShape="0">
              <a:srgbClr val="000000">
                <a:alpha val="12000"/>
              </a:srgbClr>
            </a:outerShdw>
          </a:effectLst>
        </p:spPr>
      </p:sp>
      <p:pic>
        <p:nvPicPr>
          <p:cNvPr id="8" name="Image 0" descr="/mnt/data/user-y7bo1YfUzvQnODKuRR59ThIK/fac1e9c012d84cbe9d84d602f7614364/mnt/data/bao_cao_images/image24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251" y="1790531"/>
            <a:ext cx="6894858" cy="3202093"/>
          </a:xfrm>
          <a:prstGeom prst="rect">
            <a:avLst/>
          </a:prstGeom>
        </p:spPr>
      </p:pic>
      <p:sp>
        <p:nvSpPr>
          <p:cNvPr id="9" name="Text 6"/>
          <p:cNvSpPr/>
          <p:nvPr/>
        </p:nvSpPr>
        <p:spPr>
          <a:xfrm>
            <a:off x="1097280" y="5623560"/>
            <a:ext cx="640080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000" dirty="0">
                <a:solidFill>
                  <a:srgbClr val="6B728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Xác thực OTP khi thay đổi email/tài khoản</a:t>
            </a:r>
            <a:endParaRPr lang="en-US" sz="1000" dirty="0"/>
          </a:p>
        </p:txBody>
      </p:sp>
      <p:sp>
        <p:nvSpPr>
          <p:cNvPr id="10" name="Shape 7"/>
          <p:cNvSpPr/>
          <p:nvPr/>
        </p:nvSpPr>
        <p:spPr>
          <a:xfrm>
            <a:off x="7909560" y="1051560"/>
            <a:ext cx="3474720" cy="4892040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E5E7EB"/>
            </a:solidFill>
            <a:prstDash val="solid"/>
          </a:ln>
          <a:effectLst>
            <a:outerShdw blurRad="38100" dist="19050" dir="2700000" algn="bl" rotWithShape="0">
              <a:srgbClr val="000000">
                <a:alpha val="12000"/>
              </a:srgbClr>
            </a:outerShdw>
          </a:effectLst>
        </p:spPr>
      </p:sp>
      <p:sp>
        <p:nvSpPr>
          <p:cNvPr id="11" name="Text 8"/>
          <p:cNvSpPr/>
          <p:nvPr/>
        </p:nvSpPr>
        <p:spPr>
          <a:xfrm>
            <a:off x="8183880" y="1325880"/>
            <a:ext cx="292608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600" b="1" dirty="0">
                <a:solidFill>
                  <a:srgbClr val="111827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Giải thích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8183879" y="1691640"/>
            <a:ext cx="3093415" cy="100584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182880" indent="-182880">
              <a:lnSpc>
                <a:spcPct val="150000"/>
              </a:lnSpc>
              <a:spcAft>
                <a:spcPts val="420"/>
              </a:spcAft>
              <a:buSzPct val="100000"/>
              <a:buChar char="•"/>
            </a:pPr>
            <a:r>
              <a:rPr lang="en-US" sz="1600" dirty="0">
                <a:solidFill>
                  <a:srgbClr val="111827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Giảm rủi ro chiếm đoạt tài khoản</a:t>
            </a:r>
            <a:endParaRPr lang="en-US" sz="1600" dirty="0"/>
          </a:p>
          <a:p>
            <a:pPr marL="182880" indent="-182880">
              <a:lnSpc>
                <a:spcPct val="150000"/>
              </a:lnSpc>
              <a:spcAft>
                <a:spcPts val="420"/>
              </a:spcAft>
              <a:buSzPct val="100000"/>
              <a:buChar char="•"/>
            </a:pPr>
            <a:r>
              <a:rPr lang="en-US" sz="1600" dirty="0">
                <a:solidFill>
                  <a:srgbClr val="111827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OTP gửi qua email (PHPMailer)</a:t>
            </a:r>
            <a:endParaRPr lang="en-US" sz="1600" dirty="0"/>
          </a:p>
          <a:p>
            <a:pPr marL="182880" indent="-182880">
              <a:lnSpc>
                <a:spcPct val="150000"/>
              </a:lnSpc>
              <a:spcAft>
                <a:spcPts val="420"/>
              </a:spcAft>
              <a:buSzPct val="100000"/>
              <a:buChar char="•"/>
            </a:pPr>
            <a:r>
              <a:rPr lang="en-US" sz="1600" dirty="0">
                <a:solidFill>
                  <a:srgbClr val="111827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Session + timeout bảo vệ luồng xác thực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0" y="6473952"/>
            <a:ext cx="12191695" cy="384048"/>
          </a:xfrm>
          <a:prstGeom prst="rect">
            <a:avLst/>
          </a:prstGeom>
          <a:solidFill>
            <a:srgbClr val="F5F7FA"/>
          </a:solidFill>
          <a:ln/>
        </p:spPr>
      </p:sp>
      <p:sp>
        <p:nvSpPr>
          <p:cNvPr id="14" name="Text 11"/>
          <p:cNvSpPr/>
          <p:nvPr/>
        </p:nvSpPr>
        <p:spPr>
          <a:xfrm>
            <a:off x="548640" y="6565392"/>
            <a:ext cx="7772400" cy="1828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000" dirty="0">
                <a:solidFill>
                  <a:srgbClr val="6B728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VinhLong Hotel | Báo cáo đồ án</a:t>
            </a:r>
            <a:endParaRPr lang="en-US" sz="1000" dirty="0"/>
          </a:p>
        </p:txBody>
      </p:sp>
      <p:sp>
        <p:nvSpPr>
          <p:cNvPr id="15" name="Text 12"/>
          <p:cNvSpPr/>
          <p:nvPr/>
        </p:nvSpPr>
        <p:spPr>
          <a:xfrm>
            <a:off x="11277295" y="6565392"/>
            <a:ext cx="457200" cy="1828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r">
              <a:buNone/>
            </a:pPr>
            <a:r>
              <a:rPr lang="en-US" sz="1000" dirty="0">
                <a:solidFill>
                  <a:srgbClr val="6B728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14</a:t>
            </a:r>
            <a:endParaRPr lang="en-US" sz="10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502920"/>
          </a:xfrm>
          <a:prstGeom prst="rect">
            <a:avLst/>
          </a:prstGeom>
          <a:solidFill>
            <a:srgbClr val="0B2D4D"/>
          </a:solidFill>
          <a:ln/>
        </p:spPr>
      </p:sp>
      <p:sp>
        <p:nvSpPr>
          <p:cNvPr id="3" name="Text 1"/>
          <p:cNvSpPr/>
          <p:nvPr/>
        </p:nvSpPr>
        <p:spPr>
          <a:xfrm>
            <a:off x="548640" y="109728"/>
            <a:ext cx="1078992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8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Demo – User: Trang chủ</a:t>
            </a:r>
            <a:endParaRPr lang="en-US" sz="1800" dirty="0"/>
          </a:p>
        </p:txBody>
      </p:sp>
      <p:pic>
        <p:nvPicPr>
          <p:cNvPr id="4" name="Image 0" descr="/mnt/data/user-y7bo1YfUzvQnODKuRR59ThIK/fac1e9c012d84cbe9d84d602f7614364/mnt/data/bao_cao_images/image57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" y="787402"/>
            <a:ext cx="10972800" cy="5567678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731520" y="6355080"/>
            <a:ext cx="10972800" cy="411480"/>
          </a:xfrm>
          <a:prstGeom prst="roundRect">
            <a:avLst/>
          </a:prstGeom>
          <a:solidFill>
            <a:srgbClr val="FFFFFF">
              <a:alpha val="90000"/>
            </a:srgbClr>
          </a:solidFill>
          <a:ln w="12700">
            <a:solidFill>
              <a:srgbClr val="E5E7EB"/>
            </a:solidFill>
            <a:prstDash val="solid"/>
          </a:ln>
        </p:spPr>
      </p:sp>
      <p:sp>
        <p:nvSpPr>
          <p:cNvPr id="7" name="Shape 4"/>
          <p:cNvSpPr/>
          <p:nvPr/>
        </p:nvSpPr>
        <p:spPr>
          <a:xfrm>
            <a:off x="548640" y="6455664"/>
            <a:ext cx="11064240" cy="0"/>
          </a:xfrm>
          <a:prstGeom prst="line">
            <a:avLst/>
          </a:prstGeom>
          <a:noFill/>
          <a:ln w="12700">
            <a:solidFill>
              <a:srgbClr val="E5E7EB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548640" y="6492240"/>
            <a:ext cx="914400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000" dirty="0">
                <a:solidFill>
                  <a:srgbClr val="374151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Vĩnh Long Hotel – Báo cáo đồ án</a:t>
            </a:r>
            <a:endParaRPr lang="en-US" sz="1000" dirty="0"/>
          </a:p>
        </p:txBody>
      </p:sp>
      <p:sp>
        <p:nvSpPr>
          <p:cNvPr id="9" name="Text 6"/>
          <p:cNvSpPr/>
          <p:nvPr/>
        </p:nvSpPr>
        <p:spPr>
          <a:xfrm>
            <a:off x="10881360" y="6492240"/>
            <a:ext cx="91440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r">
              <a:buNone/>
            </a:pPr>
            <a:r>
              <a:rPr lang="en-US" sz="1000" dirty="0">
                <a:solidFill>
                  <a:srgbClr val="374151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21/30</a:t>
            </a:r>
            <a:endParaRPr lang="en-US" sz="10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502920"/>
          </a:xfrm>
          <a:prstGeom prst="rect">
            <a:avLst/>
          </a:prstGeom>
          <a:solidFill>
            <a:srgbClr val="0B2D4D"/>
          </a:solidFill>
          <a:ln/>
        </p:spPr>
      </p:sp>
      <p:sp>
        <p:nvSpPr>
          <p:cNvPr id="3" name="Text 1"/>
          <p:cNvSpPr/>
          <p:nvPr/>
        </p:nvSpPr>
        <p:spPr>
          <a:xfrm>
            <a:off x="548640" y="109728"/>
            <a:ext cx="1078992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8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Demo – User: Danh sách phòng &amp; bộ lọc</a:t>
            </a:r>
            <a:endParaRPr lang="en-US" sz="1800" dirty="0"/>
          </a:p>
        </p:txBody>
      </p:sp>
      <p:pic>
        <p:nvPicPr>
          <p:cNvPr id="4" name="Image 0" descr="/mnt/data/user-y7bo1YfUzvQnODKuRR59ThIK/fac1e9c012d84cbe9d84d602f7614364/mnt/data/bao_cao_images/image58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" y="1005840"/>
            <a:ext cx="10972800" cy="530352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731520" y="6355080"/>
            <a:ext cx="10972800" cy="411480"/>
          </a:xfrm>
          <a:prstGeom prst="roundRect">
            <a:avLst/>
          </a:prstGeom>
          <a:solidFill>
            <a:srgbClr val="FFFFFF">
              <a:alpha val="90000"/>
            </a:srgbClr>
          </a:solidFill>
          <a:ln w="12700">
            <a:solidFill>
              <a:srgbClr val="E5E7EB"/>
            </a:solidFill>
            <a:prstDash val="solid"/>
          </a:ln>
        </p:spPr>
      </p:sp>
      <p:sp>
        <p:nvSpPr>
          <p:cNvPr id="7" name="Shape 4"/>
          <p:cNvSpPr/>
          <p:nvPr/>
        </p:nvSpPr>
        <p:spPr>
          <a:xfrm>
            <a:off x="548640" y="6455664"/>
            <a:ext cx="11064240" cy="0"/>
          </a:xfrm>
          <a:prstGeom prst="line">
            <a:avLst/>
          </a:prstGeom>
          <a:noFill/>
          <a:ln w="12700">
            <a:solidFill>
              <a:srgbClr val="E5E7EB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548640" y="6492240"/>
            <a:ext cx="914400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000" dirty="0">
                <a:solidFill>
                  <a:srgbClr val="374151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Vĩnh Long Hotel – Báo cáo đồ án</a:t>
            </a:r>
            <a:endParaRPr lang="en-US" sz="1000" dirty="0"/>
          </a:p>
        </p:txBody>
      </p:sp>
      <p:sp>
        <p:nvSpPr>
          <p:cNvPr id="9" name="Text 6"/>
          <p:cNvSpPr/>
          <p:nvPr/>
        </p:nvSpPr>
        <p:spPr>
          <a:xfrm>
            <a:off x="10881360" y="6492240"/>
            <a:ext cx="91440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r">
              <a:buNone/>
            </a:pPr>
            <a:r>
              <a:rPr lang="en-US" sz="1000" dirty="0">
                <a:solidFill>
                  <a:srgbClr val="374151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22/30</a:t>
            </a:r>
            <a:endParaRPr lang="en-US" sz="10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658368"/>
          </a:xfrm>
          <a:prstGeom prst="rect">
            <a:avLst/>
          </a:prstGeom>
          <a:solidFill>
            <a:srgbClr val="0B1F3B"/>
          </a:solidFill>
          <a:ln/>
        </p:spPr>
      </p:sp>
      <p:sp>
        <p:nvSpPr>
          <p:cNvPr id="3" name="Text 1"/>
          <p:cNvSpPr/>
          <p:nvPr/>
        </p:nvSpPr>
        <p:spPr>
          <a:xfrm>
            <a:off x="548640" y="109728"/>
            <a:ext cx="9875520" cy="310896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800" b="1" dirty="0">
                <a:solidFill>
                  <a:srgbClr val="FFFFFF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Demo – Giao diện Owner</a:t>
            </a:r>
            <a:endParaRPr lang="en-US" sz="2800" dirty="0"/>
          </a:p>
        </p:txBody>
      </p:sp>
      <p:sp>
        <p:nvSpPr>
          <p:cNvPr id="4" name="Text 2"/>
          <p:cNvSpPr/>
          <p:nvPr/>
        </p:nvSpPr>
        <p:spPr>
          <a:xfrm>
            <a:off x="548640" y="420624"/>
            <a:ext cx="11155680" cy="20116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D1D5DB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Quản lý phòng, chat &amp; đánh giá</a:t>
            </a:r>
            <a:endParaRPr lang="en-US" sz="1200" dirty="0"/>
          </a:p>
        </p:txBody>
      </p:sp>
      <p:sp>
        <p:nvSpPr>
          <p:cNvPr id="5" name="Shape 3"/>
          <p:cNvSpPr/>
          <p:nvPr/>
        </p:nvSpPr>
        <p:spPr>
          <a:xfrm>
            <a:off x="0" y="658368"/>
            <a:ext cx="12191695" cy="54864"/>
          </a:xfrm>
          <a:prstGeom prst="rect">
            <a:avLst/>
          </a:prstGeom>
          <a:solidFill>
            <a:srgbClr val="2D7FF9"/>
          </a:solidFill>
          <a:ln/>
        </p:spPr>
      </p:sp>
      <p:sp>
        <p:nvSpPr>
          <p:cNvPr id="6" name="Shape 4"/>
          <p:cNvSpPr/>
          <p:nvPr/>
        </p:nvSpPr>
        <p:spPr>
          <a:xfrm>
            <a:off x="0" y="713232"/>
            <a:ext cx="12191695" cy="5760720"/>
          </a:xfrm>
          <a:prstGeom prst="rect">
            <a:avLst/>
          </a:prstGeom>
          <a:solidFill>
            <a:srgbClr val="F5F7FA"/>
          </a:solidFill>
          <a:ln/>
        </p:spPr>
      </p:sp>
      <p:sp>
        <p:nvSpPr>
          <p:cNvPr id="7" name="Shape 5"/>
          <p:cNvSpPr/>
          <p:nvPr/>
        </p:nvSpPr>
        <p:spPr>
          <a:xfrm>
            <a:off x="93133" y="987552"/>
            <a:ext cx="6252200" cy="5431536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E5E7EB"/>
            </a:solidFill>
            <a:prstDash val="solid"/>
          </a:ln>
          <a:effectLst>
            <a:outerShdw blurRad="38100" dist="19050" dir="2700000" algn="bl" rotWithShape="0">
              <a:srgbClr val="000000">
                <a:alpha val="12000"/>
              </a:srgbClr>
            </a:outerShdw>
          </a:effectLst>
        </p:spPr>
      </p:sp>
      <p:sp>
        <p:nvSpPr>
          <p:cNvPr id="8" name="Text 6"/>
          <p:cNvSpPr/>
          <p:nvPr/>
        </p:nvSpPr>
        <p:spPr>
          <a:xfrm>
            <a:off x="93133" y="1807862"/>
            <a:ext cx="5120640" cy="25603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400" b="1" dirty="0">
                <a:solidFill>
                  <a:srgbClr val="111827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Quản lý phòng</a:t>
            </a:r>
            <a:endParaRPr lang="en-US" sz="1400" dirty="0"/>
          </a:p>
        </p:txBody>
      </p:sp>
      <p:pic>
        <p:nvPicPr>
          <p:cNvPr id="9" name="Image 0" descr="/mnt/data/user-y7bo1YfUzvQnODKuRR59ThIK/fac1e9c012d84cbe9d84d602f7614364/mnt/data/bao_cao_images/image4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652" y="2141920"/>
            <a:ext cx="6127216" cy="2788011"/>
          </a:xfrm>
          <a:prstGeom prst="rect">
            <a:avLst/>
          </a:prstGeom>
        </p:spPr>
      </p:pic>
      <p:sp>
        <p:nvSpPr>
          <p:cNvPr id="10" name="Shape 7"/>
          <p:cNvSpPr/>
          <p:nvPr/>
        </p:nvSpPr>
        <p:spPr>
          <a:xfrm>
            <a:off x="6444520" y="969263"/>
            <a:ext cx="5544279" cy="2698389"/>
          </a:xfrm>
          <a:prstGeom prst="roundRect">
            <a:avLst>
              <a:gd name="adj" fmla="val 10726"/>
            </a:avLst>
          </a:prstGeom>
          <a:solidFill>
            <a:srgbClr val="FFFFFF"/>
          </a:solidFill>
          <a:ln w="12700">
            <a:solidFill>
              <a:srgbClr val="E5E7EB"/>
            </a:solidFill>
            <a:prstDash val="solid"/>
          </a:ln>
          <a:effectLst>
            <a:outerShdw blurRad="38100" dist="19050" dir="2700000" algn="bl" rotWithShape="0">
              <a:srgbClr val="000000">
                <a:alpha val="12000"/>
              </a:srgbClr>
            </a:outerShdw>
          </a:effectLst>
        </p:spPr>
      </p:sp>
      <p:sp>
        <p:nvSpPr>
          <p:cNvPr id="11" name="Text 8"/>
          <p:cNvSpPr/>
          <p:nvPr/>
        </p:nvSpPr>
        <p:spPr>
          <a:xfrm>
            <a:off x="6549011" y="1004407"/>
            <a:ext cx="4206240" cy="25603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400" b="1" dirty="0">
                <a:solidFill>
                  <a:srgbClr val="111827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Tin nhắn</a:t>
            </a:r>
            <a:endParaRPr lang="en-US" sz="1400" dirty="0"/>
          </a:p>
        </p:txBody>
      </p:sp>
      <p:pic>
        <p:nvPicPr>
          <p:cNvPr id="12" name="Image 1" descr="/mnt/data/user-y7bo1YfUzvQnODKuRR59ThIK/fac1e9c012d84cbe9d84d602f7614364/mnt/data/bao_cao_images/image44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8196" y="1295713"/>
            <a:ext cx="5136925" cy="2157036"/>
          </a:xfrm>
          <a:prstGeom prst="rect">
            <a:avLst/>
          </a:prstGeom>
        </p:spPr>
      </p:pic>
      <p:sp>
        <p:nvSpPr>
          <p:cNvPr id="13" name="Shape 9"/>
          <p:cNvSpPr/>
          <p:nvPr/>
        </p:nvSpPr>
        <p:spPr>
          <a:xfrm>
            <a:off x="6444520" y="3777381"/>
            <a:ext cx="5544278" cy="2678282"/>
          </a:xfrm>
          <a:prstGeom prst="roundRect">
            <a:avLst>
              <a:gd name="adj" fmla="val 8507"/>
            </a:avLst>
          </a:prstGeom>
          <a:solidFill>
            <a:srgbClr val="FFFFFF"/>
          </a:solidFill>
          <a:ln w="12700">
            <a:solidFill>
              <a:srgbClr val="E5E7EB"/>
            </a:solidFill>
            <a:prstDash val="solid"/>
          </a:ln>
          <a:effectLst>
            <a:outerShdw blurRad="38100" dist="19050" dir="2700000" algn="bl" rotWithShape="0">
              <a:srgbClr val="000000">
                <a:alpha val="12000"/>
              </a:srgbClr>
            </a:outerShdw>
          </a:effectLst>
        </p:spPr>
      </p:sp>
      <p:sp>
        <p:nvSpPr>
          <p:cNvPr id="14" name="Text 10"/>
          <p:cNvSpPr/>
          <p:nvPr/>
        </p:nvSpPr>
        <p:spPr>
          <a:xfrm>
            <a:off x="6549011" y="3788450"/>
            <a:ext cx="4206240" cy="25603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400" b="1" dirty="0">
                <a:solidFill>
                  <a:srgbClr val="111827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Đánh giá</a:t>
            </a:r>
            <a:endParaRPr lang="en-US" sz="1400" dirty="0"/>
          </a:p>
        </p:txBody>
      </p:sp>
      <p:pic>
        <p:nvPicPr>
          <p:cNvPr id="15" name="Image 2" descr="/mnt/data/user-y7bo1YfUzvQnODKuRR59ThIK/fac1e9c012d84cbe9d84d602f7614364/mnt/data/bao_cao_images/image46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8195" y="4062771"/>
            <a:ext cx="5136925" cy="2206301"/>
          </a:xfrm>
          <a:prstGeom prst="rect">
            <a:avLst/>
          </a:prstGeom>
        </p:spPr>
      </p:pic>
      <p:sp>
        <p:nvSpPr>
          <p:cNvPr id="16" name="Shape 11"/>
          <p:cNvSpPr/>
          <p:nvPr/>
        </p:nvSpPr>
        <p:spPr>
          <a:xfrm>
            <a:off x="0" y="6473952"/>
            <a:ext cx="12191695" cy="384048"/>
          </a:xfrm>
          <a:prstGeom prst="rect">
            <a:avLst/>
          </a:prstGeom>
          <a:solidFill>
            <a:srgbClr val="F5F7FA"/>
          </a:solidFill>
          <a:ln/>
        </p:spPr>
      </p:sp>
      <p:sp>
        <p:nvSpPr>
          <p:cNvPr id="17" name="Text 12"/>
          <p:cNvSpPr/>
          <p:nvPr/>
        </p:nvSpPr>
        <p:spPr>
          <a:xfrm>
            <a:off x="548640" y="6565392"/>
            <a:ext cx="7772400" cy="1828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000" dirty="0">
                <a:solidFill>
                  <a:srgbClr val="6B728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VinhLong Hotel | Báo cáo đồ án</a:t>
            </a:r>
            <a:endParaRPr lang="en-US" sz="1000" dirty="0"/>
          </a:p>
        </p:txBody>
      </p:sp>
      <p:sp>
        <p:nvSpPr>
          <p:cNvPr id="18" name="Text 13"/>
          <p:cNvSpPr/>
          <p:nvPr/>
        </p:nvSpPr>
        <p:spPr>
          <a:xfrm>
            <a:off x="11277295" y="6565392"/>
            <a:ext cx="457200" cy="1828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r">
              <a:buNone/>
            </a:pPr>
            <a:r>
              <a:rPr lang="en-US" sz="1000" dirty="0">
                <a:solidFill>
                  <a:srgbClr val="6B728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15</a:t>
            </a:r>
            <a:endParaRPr lang="en-US" sz="100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658368"/>
          </a:xfrm>
          <a:prstGeom prst="rect">
            <a:avLst/>
          </a:prstGeom>
          <a:solidFill>
            <a:srgbClr val="0B1F3B"/>
          </a:solidFill>
          <a:ln/>
        </p:spPr>
      </p:sp>
      <p:sp>
        <p:nvSpPr>
          <p:cNvPr id="3" name="Text 1"/>
          <p:cNvSpPr/>
          <p:nvPr/>
        </p:nvSpPr>
        <p:spPr>
          <a:xfrm>
            <a:off x="548640" y="109728"/>
            <a:ext cx="9875520" cy="310896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800" b="1" dirty="0">
                <a:solidFill>
                  <a:srgbClr val="FFFFFF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Demo – Giao diện Admin</a:t>
            </a:r>
            <a:endParaRPr lang="en-US" sz="2800" dirty="0"/>
          </a:p>
        </p:txBody>
      </p:sp>
      <p:sp>
        <p:nvSpPr>
          <p:cNvPr id="4" name="Text 2"/>
          <p:cNvSpPr/>
          <p:nvPr/>
        </p:nvSpPr>
        <p:spPr>
          <a:xfrm>
            <a:off x="548640" y="420624"/>
            <a:ext cx="11155680" cy="20116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D1D5DB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Dashboard &amp; quản lý dữ liệu</a:t>
            </a:r>
            <a:endParaRPr lang="en-US" sz="1200" dirty="0"/>
          </a:p>
        </p:txBody>
      </p:sp>
      <p:sp>
        <p:nvSpPr>
          <p:cNvPr id="5" name="Shape 3"/>
          <p:cNvSpPr/>
          <p:nvPr/>
        </p:nvSpPr>
        <p:spPr>
          <a:xfrm>
            <a:off x="0" y="658368"/>
            <a:ext cx="12191695" cy="54864"/>
          </a:xfrm>
          <a:prstGeom prst="rect">
            <a:avLst/>
          </a:prstGeom>
          <a:solidFill>
            <a:srgbClr val="2D7FF9"/>
          </a:solidFill>
          <a:ln/>
        </p:spPr>
      </p:sp>
      <p:sp>
        <p:nvSpPr>
          <p:cNvPr id="6" name="Shape 4"/>
          <p:cNvSpPr/>
          <p:nvPr/>
        </p:nvSpPr>
        <p:spPr>
          <a:xfrm>
            <a:off x="0" y="713232"/>
            <a:ext cx="12191695" cy="5760720"/>
          </a:xfrm>
          <a:prstGeom prst="rect">
            <a:avLst/>
          </a:prstGeom>
          <a:solidFill>
            <a:srgbClr val="F5F7FA"/>
          </a:solidFill>
          <a:ln/>
        </p:spPr>
      </p:sp>
      <p:sp>
        <p:nvSpPr>
          <p:cNvPr id="7" name="Shape 5"/>
          <p:cNvSpPr/>
          <p:nvPr/>
        </p:nvSpPr>
        <p:spPr>
          <a:xfrm>
            <a:off x="111760" y="1004146"/>
            <a:ext cx="6400800" cy="5469805"/>
          </a:xfrm>
          <a:prstGeom prst="roundRect">
            <a:avLst>
              <a:gd name="adj" fmla="val 10166"/>
            </a:avLst>
          </a:prstGeom>
          <a:solidFill>
            <a:srgbClr val="FFFFFF"/>
          </a:solidFill>
          <a:ln w="12700">
            <a:solidFill>
              <a:srgbClr val="E5E7EB"/>
            </a:solidFill>
            <a:prstDash val="solid"/>
          </a:ln>
          <a:effectLst>
            <a:outerShdw blurRad="38100" dist="19050" dir="2700000" algn="bl" rotWithShape="0">
              <a:srgbClr val="000000">
                <a:alpha val="12000"/>
              </a:srgbClr>
            </a:outerShdw>
          </a:effectLst>
        </p:spPr>
        <p:txBody>
          <a:bodyPr/>
          <a:lstStyle/>
          <a:p>
            <a:endParaRPr lang="en-US" dirty="0"/>
          </a:p>
        </p:txBody>
      </p:sp>
      <p:sp>
        <p:nvSpPr>
          <p:cNvPr id="8" name="Text 6"/>
          <p:cNvSpPr/>
          <p:nvPr/>
        </p:nvSpPr>
        <p:spPr>
          <a:xfrm>
            <a:off x="243687" y="1920240"/>
            <a:ext cx="5852160" cy="25603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400" b="1" dirty="0">
                <a:solidFill>
                  <a:srgbClr val="111827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Dashboard</a:t>
            </a:r>
            <a:endParaRPr lang="en-US" sz="1400" dirty="0"/>
          </a:p>
        </p:txBody>
      </p:sp>
      <p:pic>
        <p:nvPicPr>
          <p:cNvPr id="9" name="Image 0" descr="/mnt/data/user-y7bo1YfUzvQnODKuRR59ThIK/fac1e9c012d84cbe9d84d602f7614364/mnt/data/bao_cao_images/image49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360" y="2222653"/>
            <a:ext cx="5943600" cy="2728823"/>
          </a:xfrm>
          <a:prstGeom prst="rect">
            <a:avLst/>
          </a:prstGeom>
        </p:spPr>
      </p:pic>
      <p:sp>
        <p:nvSpPr>
          <p:cNvPr id="10" name="Shape 7"/>
          <p:cNvSpPr/>
          <p:nvPr/>
        </p:nvSpPr>
        <p:spPr>
          <a:xfrm>
            <a:off x="6898640" y="998388"/>
            <a:ext cx="5181600" cy="2679191"/>
          </a:xfrm>
          <a:prstGeom prst="roundRect">
            <a:avLst>
              <a:gd name="adj" fmla="val 7187"/>
            </a:avLst>
          </a:prstGeom>
          <a:solidFill>
            <a:srgbClr val="FFFFFF"/>
          </a:solidFill>
          <a:ln w="12700">
            <a:solidFill>
              <a:srgbClr val="E5E7EB"/>
            </a:solidFill>
            <a:prstDash val="solid"/>
          </a:ln>
          <a:effectLst>
            <a:outerShdw blurRad="38100" dist="19050" dir="2700000" algn="bl" rotWithShape="0">
              <a:srgbClr val="000000">
                <a:alpha val="12000"/>
              </a:srgbClr>
            </a:outerShdw>
          </a:effectLst>
        </p:spPr>
      </p:sp>
      <p:sp>
        <p:nvSpPr>
          <p:cNvPr id="11" name="Text 8"/>
          <p:cNvSpPr/>
          <p:nvPr/>
        </p:nvSpPr>
        <p:spPr>
          <a:xfrm>
            <a:off x="6995160" y="1032593"/>
            <a:ext cx="3429000" cy="25603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400" b="1" dirty="0">
                <a:solidFill>
                  <a:srgbClr val="111827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Quản lý Owner</a:t>
            </a:r>
            <a:endParaRPr lang="en-US" sz="1400" dirty="0"/>
          </a:p>
        </p:txBody>
      </p:sp>
      <p:pic>
        <p:nvPicPr>
          <p:cNvPr id="12" name="Image 1" descr="/mnt/data/user-y7bo1YfUzvQnODKuRR59ThIK/fac1e9c012d84cbe9d84d602f7614364/mnt/data/bao_cao_images/image5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3124" y="1310300"/>
            <a:ext cx="4838774" cy="2185416"/>
          </a:xfrm>
          <a:prstGeom prst="rect">
            <a:avLst/>
          </a:prstGeom>
        </p:spPr>
      </p:pic>
      <p:sp>
        <p:nvSpPr>
          <p:cNvPr id="13" name="Shape 9"/>
          <p:cNvSpPr/>
          <p:nvPr/>
        </p:nvSpPr>
        <p:spPr>
          <a:xfrm>
            <a:off x="6898640" y="3794760"/>
            <a:ext cx="5181600" cy="2700867"/>
          </a:xfrm>
          <a:prstGeom prst="roundRect">
            <a:avLst>
              <a:gd name="adj" fmla="val 6448"/>
            </a:avLst>
          </a:prstGeom>
          <a:solidFill>
            <a:srgbClr val="FFFFFF"/>
          </a:solidFill>
          <a:ln w="12700">
            <a:solidFill>
              <a:srgbClr val="E5E7EB"/>
            </a:solidFill>
            <a:prstDash val="solid"/>
          </a:ln>
          <a:effectLst>
            <a:outerShdw blurRad="38100" dist="19050" dir="2700000" algn="bl" rotWithShape="0">
              <a:srgbClr val="000000">
                <a:alpha val="12000"/>
              </a:srgbClr>
            </a:outerShdw>
          </a:effectLst>
        </p:spPr>
      </p:sp>
      <p:sp>
        <p:nvSpPr>
          <p:cNvPr id="14" name="Text 10"/>
          <p:cNvSpPr/>
          <p:nvPr/>
        </p:nvSpPr>
        <p:spPr>
          <a:xfrm>
            <a:off x="6992468" y="3819988"/>
            <a:ext cx="3429000" cy="25603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400" b="1" dirty="0">
                <a:solidFill>
                  <a:srgbClr val="111827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Duyệt/Quản lý phòng</a:t>
            </a:r>
            <a:endParaRPr lang="en-US" sz="1400" dirty="0"/>
          </a:p>
        </p:txBody>
      </p:sp>
      <p:pic>
        <p:nvPicPr>
          <p:cNvPr id="15" name="Image 2" descr="/mnt/data/user-y7bo1YfUzvQnODKuRR59ThIK/fac1e9c012d84cbe9d84d602f7614364/mnt/data/bao_cao_images/image5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70053" y="4076020"/>
            <a:ext cx="4838774" cy="2218509"/>
          </a:xfrm>
          <a:prstGeom prst="rect">
            <a:avLst/>
          </a:prstGeom>
        </p:spPr>
      </p:pic>
      <p:sp>
        <p:nvSpPr>
          <p:cNvPr id="16" name="Shape 11"/>
          <p:cNvSpPr/>
          <p:nvPr/>
        </p:nvSpPr>
        <p:spPr>
          <a:xfrm>
            <a:off x="0" y="6473952"/>
            <a:ext cx="12191695" cy="384048"/>
          </a:xfrm>
          <a:prstGeom prst="rect">
            <a:avLst/>
          </a:prstGeom>
          <a:solidFill>
            <a:srgbClr val="F5F7FA"/>
          </a:solidFill>
          <a:ln/>
        </p:spPr>
      </p:sp>
      <p:sp>
        <p:nvSpPr>
          <p:cNvPr id="17" name="Text 12"/>
          <p:cNvSpPr/>
          <p:nvPr/>
        </p:nvSpPr>
        <p:spPr>
          <a:xfrm>
            <a:off x="548640" y="6565392"/>
            <a:ext cx="7772400" cy="1828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000" dirty="0">
                <a:solidFill>
                  <a:srgbClr val="6B728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VinhLong Hotel | Báo cáo đồ án</a:t>
            </a:r>
            <a:endParaRPr lang="en-US" sz="1000" dirty="0"/>
          </a:p>
        </p:txBody>
      </p:sp>
      <p:sp>
        <p:nvSpPr>
          <p:cNvPr id="18" name="Text 13"/>
          <p:cNvSpPr/>
          <p:nvPr/>
        </p:nvSpPr>
        <p:spPr>
          <a:xfrm>
            <a:off x="11277295" y="6565392"/>
            <a:ext cx="457200" cy="1828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r">
              <a:buNone/>
            </a:pPr>
            <a:r>
              <a:rPr lang="en-US" sz="1000" dirty="0">
                <a:solidFill>
                  <a:srgbClr val="6B728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16</a:t>
            </a:r>
            <a:endParaRPr lang="en-US" sz="100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658368"/>
          </a:xfrm>
          <a:prstGeom prst="rect">
            <a:avLst/>
          </a:prstGeom>
          <a:solidFill>
            <a:srgbClr val="0B1F3B"/>
          </a:solidFill>
          <a:ln/>
        </p:spPr>
      </p:sp>
      <p:sp>
        <p:nvSpPr>
          <p:cNvPr id="3" name="Text 1"/>
          <p:cNvSpPr/>
          <p:nvPr/>
        </p:nvSpPr>
        <p:spPr>
          <a:xfrm>
            <a:off x="548640" y="109728"/>
            <a:ext cx="9875520" cy="310896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800" b="1" dirty="0">
                <a:solidFill>
                  <a:srgbClr val="FFFFFF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Kết quả – đánh giá – hướng phát triển</a:t>
            </a:r>
            <a:endParaRPr lang="en-US" sz="2800" dirty="0"/>
          </a:p>
        </p:txBody>
      </p:sp>
      <p:sp>
        <p:nvSpPr>
          <p:cNvPr id="4" name="Text 2"/>
          <p:cNvSpPr/>
          <p:nvPr/>
        </p:nvSpPr>
        <p:spPr>
          <a:xfrm>
            <a:off x="548640" y="420624"/>
            <a:ext cx="11155680" cy="20116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D1D5DB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Tổng hợp sau khi xây dựng và kiểm thử</a:t>
            </a:r>
            <a:endParaRPr lang="en-US" sz="1200" dirty="0"/>
          </a:p>
        </p:txBody>
      </p:sp>
      <p:sp>
        <p:nvSpPr>
          <p:cNvPr id="5" name="Shape 3"/>
          <p:cNvSpPr/>
          <p:nvPr/>
        </p:nvSpPr>
        <p:spPr>
          <a:xfrm>
            <a:off x="0" y="658368"/>
            <a:ext cx="12191695" cy="54864"/>
          </a:xfrm>
          <a:prstGeom prst="rect">
            <a:avLst/>
          </a:prstGeom>
          <a:solidFill>
            <a:srgbClr val="2D7FF9"/>
          </a:solidFill>
          <a:ln/>
        </p:spPr>
      </p:sp>
      <p:sp>
        <p:nvSpPr>
          <p:cNvPr id="6" name="Shape 4"/>
          <p:cNvSpPr/>
          <p:nvPr/>
        </p:nvSpPr>
        <p:spPr>
          <a:xfrm>
            <a:off x="0" y="713232"/>
            <a:ext cx="12191695" cy="5760720"/>
          </a:xfrm>
          <a:prstGeom prst="rect">
            <a:avLst/>
          </a:prstGeom>
          <a:solidFill>
            <a:srgbClr val="F5F7FA"/>
          </a:solidFill>
          <a:ln/>
        </p:spPr>
      </p:sp>
      <p:sp>
        <p:nvSpPr>
          <p:cNvPr id="7" name="Shape 5"/>
          <p:cNvSpPr/>
          <p:nvPr/>
        </p:nvSpPr>
        <p:spPr>
          <a:xfrm>
            <a:off x="822960" y="1051560"/>
            <a:ext cx="5486400" cy="4526280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E5E7EB"/>
            </a:solidFill>
            <a:prstDash val="solid"/>
          </a:ln>
          <a:effectLst>
            <a:outerShdw blurRad="38100" dist="19050" dir="2700000" algn="bl" rotWithShape="0">
              <a:srgbClr val="000000">
                <a:alpha val="12000"/>
              </a:srgbClr>
            </a:outerShdw>
          </a:effectLst>
        </p:spPr>
      </p:sp>
      <p:sp>
        <p:nvSpPr>
          <p:cNvPr id="8" name="Text 6"/>
          <p:cNvSpPr/>
          <p:nvPr/>
        </p:nvSpPr>
        <p:spPr>
          <a:xfrm>
            <a:off x="1097280" y="1325880"/>
            <a:ext cx="493776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800" b="1" dirty="0">
                <a:solidFill>
                  <a:srgbClr val="111827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Kết quả &amp; kiểm thử</a:t>
            </a:r>
            <a:endParaRPr lang="en-US" sz="1800" dirty="0"/>
          </a:p>
        </p:txBody>
      </p:sp>
      <p:sp>
        <p:nvSpPr>
          <p:cNvPr id="9" name="Text 7"/>
          <p:cNvSpPr/>
          <p:nvPr/>
        </p:nvSpPr>
        <p:spPr>
          <a:xfrm>
            <a:off x="1143000" y="1737360"/>
            <a:ext cx="4937760" cy="13411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213360" indent="-213360">
              <a:lnSpc>
                <a:spcPct val="150000"/>
              </a:lnSpc>
              <a:spcAft>
                <a:spcPts val="490"/>
              </a:spcAft>
              <a:buSzPct val="100000"/>
              <a:buChar char="•"/>
            </a:pPr>
            <a:r>
              <a:rPr lang="en-US" sz="1600" dirty="0">
                <a:solidFill>
                  <a:srgbClr val="111827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Hệ thống chạy ổn định trên XAMPP</a:t>
            </a:r>
            <a:endParaRPr lang="en-US" sz="1600" dirty="0"/>
          </a:p>
          <a:p>
            <a:pPr marL="213360" indent="-213360">
              <a:lnSpc>
                <a:spcPct val="150000"/>
              </a:lnSpc>
              <a:spcAft>
                <a:spcPts val="490"/>
              </a:spcAft>
              <a:buSzPct val="100000"/>
              <a:buChar char="•"/>
            </a:pPr>
            <a:r>
              <a:rPr lang="en-US" sz="1600" dirty="0">
                <a:solidFill>
                  <a:srgbClr val="111827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Đủ 3 vai trò: User/Owner/Admin</a:t>
            </a:r>
            <a:endParaRPr lang="en-US" sz="1600" dirty="0"/>
          </a:p>
          <a:p>
            <a:pPr marL="213360" indent="-213360">
              <a:lnSpc>
                <a:spcPct val="150000"/>
              </a:lnSpc>
              <a:spcAft>
                <a:spcPts val="490"/>
              </a:spcAft>
              <a:buSzPct val="100000"/>
              <a:buChar char="•"/>
            </a:pPr>
            <a:r>
              <a:rPr lang="en-US" sz="1600" dirty="0">
                <a:solidFill>
                  <a:srgbClr val="111827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Tìm kiếm – đặt phòng – thanh toán – đánh giá hoạt động đúng</a:t>
            </a:r>
            <a:endParaRPr lang="en-US" sz="1600" dirty="0"/>
          </a:p>
          <a:p>
            <a:pPr marL="213360" indent="-213360">
              <a:lnSpc>
                <a:spcPct val="150000"/>
              </a:lnSpc>
              <a:spcAft>
                <a:spcPts val="490"/>
              </a:spcAft>
              <a:buSzPct val="100000"/>
              <a:buChar char="•"/>
            </a:pPr>
            <a:r>
              <a:rPr lang="en-US" sz="1600" dirty="0">
                <a:solidFill>
                  <a:srgbClr val="111827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Kiểm thử giao diện responsive, kiểm tra lỗi cơ bản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6537960" y="1051560"/>
            <a:ext cx="4846320" cy="2103120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E5E7EB"/>
            </a:solidFill>
            <a:prstDash val="solid"/>
          </a:ln>
          <a:effectLst>
            <a:outerShdw blurRad="38100" dist="19050" dir="2700000" algn="bl" rotWithShape="0">
              <a:srgbClr val="000000">
                <a:alpha val="12000"/>
              </a:srgbClr>
            </a:outerShdw>
          </a:effectLst>
        </p:spPr>
      </p:sp>
      <p:sp>
        <p:nvSpPr>
          <p:cNvPr id="11" name="Text 9"/>
          <p:cNvSpPr/>
          <p:nvPr/>
        </p:nvSpPr>
        <p:spPr>
          <a:xfrm>
            <a:off x="6812280" y="1325880"/>
            <a:ext cx="429768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600" b="1" dirty="0">
                <a:solidFill>
                  <a:srgbClr val="111827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Ưu điểm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6812280" y="1691640"/>
            <a:ext cx="4434840" cy="100584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182880" indent="-182880">
              <a:lnSpc>
                <a:spcPct val="150000"/>
              </a:lnSpc>
              <a:spcAft>
                <a:spcPts val="420"/>
              </a:spcAft>
              <a:buSzPct val="100000"/>
              <a:buChar char="•"/>
            </a:pPr>
            <a:r>
              <a:rPr lang="en-US" sz="1600" dirty="0">
                <a:solidFill>
                  <a:srgbClr val="111827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Chức năng đầy đủ, phân quyền rõ ràng</a:t>
            </a:r>
            <a:endParaRPr lang="en-US" sz="1600" dirty="0"/>
          </a:p>
          <a:p>
            <a:pPr marL="182880" indent="-182880">
              <a:lnSpc>
                <a:spcPct val="150000"/>
              </a:lnSpc>
              <a:spcAft>
                <a:spcPts val="420"/>
              </a:spcAft>
              <a:buSzPct val="100000"/>
              <a:buChar char="•"/>
            </a:pPr>
            <a:r>
              <a:rPr lang="en-US" sz="1600" dirty="0">
                <a:solidFill>
                  <a:srgbClr val="111827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Có bảo mật cơ bản (bcrypt, SQLi/XSS/CSRF)</a:t>
            </a:r>
            <a:endParaRPr lang="en-US" sz="1600" dirty="0"/>
          </a:p>
          <a:p>
            <a:pPr marL="182880" indent="-182880">
              <a:lnSpc>
                <a:spcPct val="150000"/>
              </a:lnSpc>
              <a:spcAft>
                <a:spcPts val="420"/>
              </a:spcAft>
              <a:buSzPct val="100000"/>
              <a:buChar char="•"/>
            </a:pPr>
            <a:r>
              <a:rPr lang="en-US" sz="1600" dirty="0">
                <a:solidFill>
                  <a:srgbClr val="111827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Dễ mở rộng theo module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6537960" y="3429000"/>
            <a:ext cx="4846320" cy="2194560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E5E7EB"/>
            </a:solidFill>
            <a:prstDash val="solid"/>
          </a:ln>
          <a:effectLst>
            <a:outerShdw blurRad="38100" dist="19050" dir="2700000" algn="bl" rotWithShape="0">
              <a:srgbClr val="000000">
                <a:alpha val="12000"/>
              </a:srgbClr>
            </a:outerShdw>
          </a:effectLst>
        </p:spPr>
      </p:sp>
      <p:sp>
        <p:nvSpPr>
          <p:cNvPr id="14" name="Text 12"/>
          <p:cNvSpPr/>
          <p:nvPr/>
        </p:nvSpPr>
        <p:spPr>
          <a:xfrm>
            <a:off x="6812280" y="3657600"/>
            <a:ext cx="429768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600" b="1" dirty="0">
                <a:solidFill>
                  <a:srgbClr val="111827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Hạn chế &amp; hướng phát triển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6812280" y="4023360"/>
            <a:ext cx="4556760" cy="100584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182880" indent="-182880">
              <a:lnSpc>
                <a:spcPct val="150000"/>
              </a:lnSpc>
              <a:spcAft>
                <a:spcPts val="420"/>
              </a:spcAft>
              <a:buSzPct val="100000"/>
              <a:buChar char="•"/>
            </a:pPr>
            <a:r>
              <a:rPr lang="en-US" sz="1600" dirty="0">
                <a:solidFill>
                  <a:srgbClr val="111827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Chưa triển khai server thật/HTTPS</a:t>
            </a:r>
            <a:endParaRPr lang="en-US" sz="1600" dirty="0"/>
          </a:p>
          <a:p>
            <a:pPr marL="182880" indent="-182880">
              <a:lnSpc>
                <a:spcPct val="150000"/>
              </a:lnSpc>
              <a:spcAft>
                <a:spcPts val="420"/>
              </a:spcAft>
              <a:buSzPct val="100000"/>
              <a:buChar char="•"/>
            </a:pPr>
            <a:r>
              <a:rPr lang="en-US" sz="1600" dirty="0">
                <a:solidFill>
                  <a:srgbClr val="111827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Chưa có app mobile riêng</a:t>
            </a:r>
            <a:endParaRPr lang="en-US" sz="1600" dirty="0"/>
          </a:p>
          <a:p>
            <a:pPr marL="182880" indent="-182880">
              <a:lnSpc>
                <a:spcPct val="150000"/>
              </a:lnSpc>
              <a:spcAft>
                <a:spcPts val="420"/>
              </a:spcAft>
              <a:buSzPct val="100000"/>
              <a:buChar char="•"/>
            </a:pPr>
            <a:r>
              <a:rPr lang="en-US" sz="1600" dirty="0">
                <a:solidFill>
                  <a:srgbClr val="111827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Bổ sung analytics, báo cáo nâng cao, tích điểm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822960" y="5806440"/>
            <a:ext cx="10607040" cy="502920"/>
          </a:xfrm>
          <a:prstGeom prst="roundRect">
            <a:avLst/>
          </a:prstGeom>
          <a:solidFill>
            <a:srgbClr val="0B1F3B"/>
          </a:solidFill>
          <a:ln w="12700">
            <a:solidFill>
              <a:srgbClr val="0B1F3B"/>
            </a:solidFill>
            <a:prstDash val="solid"/>
          </a:ln>
          <a:effectLst>
            <a:outerShdw blurRad="38100" dist="19050" dir="2700000" algn="bl" rotWithShape="0">
              <a:srgbClr val="000000">
                <a:alpha val="18000"/>
              </a:srgbClr>
            </a:outerShdw>
          </a:effectLst>
        </p:spPr>
      </p:sp>
      <p:sp>
        <p:nvSpPr>
          <p:cNvPr id="17" name="Text 15"/>
          <p:cNvSpPr/>
          <p:nvPr/>
        </p:nvSpPr>
        <p:spPr>
          <a:xfrm>
            <a:off x="1005840" y="5907024"/>
            <a:ext cx="1024128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800" b="1" dirty="0">
                <a:solidFill>
                  <a:srgbClr val="FFFFFF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Cảm ơn thầy/cô và các bạn!  |  Q&amp;A</a:t>
            </a:r>
            <a:endParaRPr lang="en-US" sz="1800" dirty="0"/>
          </a:p>
        </p:txBody>
      </p:sp>
      <p:sp>
        <p:nvSpPr>
          <p:cNvPr id="18" name="Shape 16"/>
          <p:cNvSpPr/>
          <p:nvPr/>
        </p:nvSpPr>
        <p:spPr>
          <a:xfrm>
            <a:off x="0" y="6473952"/>
            <a:ext cx="12191695" cy="384048"/>
          </a:xfrm>
          <a:prstGeom prst="rect">
            <a:avLst/>
          </a:prstGeom>
          <a:solidFill>
            <a:srgbClr val="F5F7FA"/>
          </a:solidFill>
          <a:ln/>
        </p:spPr>
      </p:sp>
      <p:sp>
        <p:nvSpPr>
          <p:cNvPr id="19" name="Text 17"/>
          <p:cNvSpPr/>
          <p:nvPr/>
        </p:nvSpPr>
        <p:spPr>
          <a:xfrm>
            <a:off x="548640" y="6565392"/>
            <a:ext cx="7772400" cy="1828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000" dirty="0">
                <a:solidFill>
                  <a:srgbClr val="6B728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VinhLong Hotel | Báo cáo đồ án</a:t>
            </a:r>
            <a:endParaRPr lang="en-US" sz="1000" dirty="0"/>
          </a:p>
        </p:txBody>
      </p:sp>
      <p:sp>
        <p:nvSpPr>
          <p:cNvPr id="20" name="Text 18"/>
          <p:cNvSpPr/>
          <p:nvPr/>
        </p:nvSpPr>
        <p:spPr>
          <a:xfrm>
            <a:off x="11277295" y="6565392"/>
            <a:ext cx="457200" cy="1828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r">
              <a:buNone/>
            </a:pPr>
            <a:r>
              <a:rPr lang="en-US" sz="1000" dirty="0">
                <a:solidFill>
                  <a:srgbClr val="6B728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17</a:t>
            </a:r>
            <a:endParaRPr lang="en-US" sz="10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658368"/>
          </a:xfrm>
          <a:prstGeom prst="rect">
            <a:avLst/>
          </a:prstGeom>
          <a:solidFill>
            <a:srgbClr val="0B1F3B"/>
          </a:solidFill>
          <a:ln/>
        </p:spPr>
      </p:sp>
      <p:sp>
        <p:nvSpPr>
          <p:cNvPr id="3" name="Text 1"/>
          <p:cNvSpPr/>
          <p:nvPr/>
        </p:nvSpPr>
        <p:spPr>
          <a:xfrm>
            <a:off x="548640" y="109728"/>
            <a:ext cx="9875520" cy="310896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800" b="1" dirty="0">
                <a:solidFill>
                  <a:srgbClr val="FFFFFF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Nội dung trình bày</a:t>
            </a:r>
            <a:endParaRPr lang="en-US" sz="2800" dirty="0"/>
          </a:p>
        </p:txBody>
      </p:sp>
      <p:sp>
        <p:nvSpPr>
          <p:cNvPr id="4" name="Text 2"/>
          <p:cNvSpPr/>
          <p:nvPr/>
        </p:nvSpPr>
        <p:spPr>
          <a:xfrm>
            <a:off x="548640" y="420624"/>
            <a:ext cx="11155680" cy="20116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D1D5DB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Tổng quan → Thiết kế → Hiện thực → Kiểm thử</a:t>
            </a:r>
            <a:endParaRPr lang="en-US" sz="1200" dirty="0"/>
          </a:p>
        </p:txBody>
      </p:sp>
      <p:sp>
        <p:nvSpPr>
          <p:cNvPr id="5" name="Shape 3"/>
          <p:cNvSpPr/>
          <p:nvPr/>
        </p:nvSpPr>
        <p:spPr>
          <a:xfrm>
            <a:off x="0" y="658368"/>
            <a:ext cx="12191695" cy="54864"/>
          </a:xfrm>
          <a:prstGeom prst="rect">
            <a:avLst/>
          </a:prstGeom>
          <a:solidFill>
            <a:srgbClr val="2D7FF9"/>
          </a:solidFill>
          <a:ln/>
        </p:spPr>
      </p:sp>
      <p:sp>
        <p:nvSpPr>
          <p:cNvPr id="6" name="Shape 4"/>
          <p:cNvSpPr/>
          <p:nvPr/>
        </p:nvSpPr>
        <p:spPr>
          <a:xfrm>
            <a:off x="0" y="713232"/>
            <a:ext cx="12191695" cy="5760720"/>
          </a:xfrm>
          <a:prstGeom prst="rect">
            <a:avLst/>
          </a:prstGeom>
          <a:solidFill>
            <a:srgbClr val="F5F7FA"/>
          </a:solidFill>
          <a:ln/>
        </p:spPr>
      </p:sp>
      <p:sp>
        <p:nvSpPr>
          <p:cNvPr id="7" name="Shape 5"/>
          <p:cNvSpPr/>
          <p:nvPr/>
        </p:nvSpPr>
        <p:spPr>
          <a:xfrm>
            <a:off x="822960" y="1188720"/>
            <a:ext cx="10607040" cy="4846320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E5E7EB"/>
            </a:solidFill>
            <a:prstDash val="solid"/>
          </a:ln>
          <a:effectLst>
            <a:outerShdw blurRad="38100" dist="19050" dir="2700000" algn="bl" rotWithShape="0">
              <a:srgbClr val="000000">
                <a:alpha val="12000"/>
              </a:srgbClr>
            </a:outerShdw>
          </a:effectLst>
        </p:spPr>
      </p:sp>
      <p:sp>
        <p:nvSpPr>
          <p:cNvPr id="8" name="Text 6"/>
          <p:cNvSpPr/>
          <p:nvPr/>
        </p:nvSpPr>
        <p:spPr>
          <a:xfrm>
            <a:off x="1280160" y="1600200"/>
            <a:ext cx="9875520" cy="24079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04800" indent="-304800">
              <a:spcAft>
                <a:spcPts val="700"/>
              </a:spcAft>
              <a:buSzPct val="100000"/>
              <a:buChar char="•"/>
            </a:pPr>
            <a:r>
              <a:rPr lang="en-US" sz="2000" dirty="0">
                <a:solidFill>
                  <a:srgbClr val="111827"/>
                </a:solidFill>
                <a:latin typeface="+mj-lt"/>
                <a:ea typeface="Aptos" pitchFamily="34" charset="-122"/>
                <a:cs typeface="Aptos" pitchFamily="34" charset="-120"/>
              </a:rPr>
              <a:t>Bối cảnh &amp; vấn đề tại Vĩnh Long</a:t>
            </a:r>
            <a:endParaRPr lang="en-US" sz="2000" dirty="0">
              <a:latin typeface="+mj-lt"/>
            </a:endParaRPr>
          </a:p>
          <a:p>
            <a:pPr marL="304800" indent="-304800">
              <a:spcAft>
                <a:spcPts val="700"/>
              </a:spcAft>
              <a:buSzPct val="100000"/>
              <a:buChar char="•"/>
            </a:pPr>
            <a:r>
              <a:rPr lang="en-US" sz="2000" dirty="0">
                <a:solidFill>
                  <a:srgbClr val="111827"/>
                </a:solidFill>
                <a:latin typeface="+mj-lt"/>
                <a:ea typeface="Aptos" pitchFamily="34" charset="-122"/>
                <a:cs typeface="Aptos" pitchFamily="34" charset="-120"/>
              </a:rPr>
              <a:t>Mục tiêu, phạm vi, đối tượng sử dụng</a:t>
            </a:r>
            <a:endParaRPr lang="en-US" sz="2000" dirty="0">
              <a:latin typeface="+mj-lt"/>
            </a:endParaRPr>
          </a:p>
          <a:p>
            <a:pPr marL="304800" indent="-304800">
              <a:spcAft>
                <a:spcPts val="700"/>
              </a:spcAft>
              <a:buSzPct val="100000"/>
              <a:buChar char="•"/>
            </a:pPr>
            <a:r>
              <a:rPr lang="en-US" sz="2000" dirty="0">
                <a:solidFill>
                  <a:srgbClr val="111827"/>
                </a:solidFill>
                <a:latin typeface="+mj-lt"/>
                <a:ea typeface="Aptos" pitchFamily="34" charset="-122"/>
                <a:cs typeface="Aptos" pitchFamily="34" charset="-120"/>
              </a:rPr>
              <a:t>Thiết kế hệ thống (Use Case, DFD, ERD)</a:t>
            </a:r>
            <a:endParaRPr lang="en-US" sz="2000" dirty="0">
              <a:latin typeface="+mj-lt"/>
            </a:endParaRPr>
          </a:p>
          <a:p>
            <a:pPr marL="304800" indent="-304800">
              <a:spcAft>
                <a:spcPts val="700"/>
              </a:spcAft>
              <a:buSzPct val="100000"/>
              <a:buChar char="•"/>
            </a:pPr>
            <a:r>
              <a:rPr lang="en-US" sz="2000" dirty="0">
                <a:solidFill>
                  <a:srgbClr val="111827"/>
                </a:solidFill>
                <a:latin typeface="+mj-lt"/>
                <a:ea typeface="Aptos" pitchFamily="34" charset="-122"/>
                <a:cs typeface="Aptos" pitchFamily="34" charset="-120"/>
              </a:rPr>
              <a:t>Công nghệ &amp; kiến trúc triển khai</a:t>
            </a:r>
            <a:endParaRPr lang="en-US" sz="2000" dirty="0">
              <a:latin typeface="+mj-lt"/>
            </a:endParaRPr>
          </a:p>
          <a:p>
            <a:pPr marL="304800" indent="-304800">
              <a:spcAft>
                <a:spcPts val="700"/>
              </a:spcAft>
              <a:buSzPct val="100000"/>
              <a:buChar char="•"/>
            </a:pPr>
            <a:r>
              <a:rPr lang="en-US" sz="2000" dirty="0">
                <a:solidFill>
                  <a:srgbClr val="111827"/>
                </a:solidFill>
                <a:latin typeface="+mj-lt"/>
                <a:ea typeface="Aptos" pitchFamily="34" charset="-122"/>
                <a:cs typeface="Aptos" pitchFamily="34" charset="-120"/>
              </a:rPr>
              <a:t>Demo giao diện (User / Owner / Admin)</a:t>
            </a:r>
            <a:endParaRPr lang="en-US" sz="2000" dirty="0">
              <a:latin typeface="+mj-lt"/>
            </a:endParaRPr>
          </a:p>
          <a:p>
            <a:pPr marL="304800" indent="-304800">
              <a:spcAft>
                <a:spcPts val="700"/>
              </a:spcAft>
              <a:buSzPct val="100000"/>
              <a:buChar char="•"/>
            </a:pPr>
            <a:r>
              <a:rPr lang="en-US" sz="2000" dirty="0">
                <a:solidFill>
                  <a:srgbClr val="111827"/>
                </a:solidFill>
                <a:latin typeface="+mj-lt"/>
                <a:ea typeface="Aptos" pitchFamily="34" charset="-122"/>
                <a:cs typeface="Aptos" pitchFamily="34" charset="-120"/>
              </a:rPr>
              <a:t>Bảo mật, kiểm thử, kết quả &amp; hướng phát triển</a:t>
            </a:r>
            <a:endParaRPr lang="en-US" sz="2000" dirty="0">
              <a:latin typeface="+mj-lt"/>
            </a:endParaRPr>
          </a:p>
        </p:txBody>
      </p:sp>
      <p:sp>
        <p:nvSpPr>
          <p:cNvPr id="9" name="Shape 7"/>
          <p:cNvSpPr/>
          <p:nvPr/>
        </p:nvSpPr>
        <p:spPr>
          <a:xfrm>
            <a:off x="0" y="6473952"/>
            <a:ext cx="12191695" cy="384048"/>
          </a:xfrm>
          <a:prstGeom prst="rect">
            <a:avLst/>
          </a:prstGeom>
          <a:solidFill>
            <a:srgbClr val="F5F7FA"/>
          </a:solidFill>
          <a:ln/>
        </p:spPr>
      </p:sp>
      <p:sp>
        <p:nvSpPr>
          <p:cNvPr id="10" name="Text 8"/>
          <p:cNvSpPr/>
          <p:nvPr/>
        </p:nvSpPr>
        <p:spPr>
          <a:xfrm>
            <a:off x="548640" y="6565392"/>
            <a:ext cx="7772400" cy="1828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000" dirty="0">
                <a:solidFill>
                  <a:srgbClr val="6B728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VinhLong Hotel | Báo cáo đồ án</a:t>
            </a:r>
            <a:endParaRPr lang="en-US" sz="1000" dirty="0"/>
          </a:p>
        </p:txBody>
      </p:sp>
      <p:sp>
        <p:nvSpPr>
          <p:cNvPr id="11" name="Text 9"/>
          <p:cNvSpPr/>
          <p:nvPr/>
        </p:nvSpPr>
        <p:spPr>
          <a:xfrm>
            <a:off x="11277295" y="6565392"/>
            <a:ext cx="457200" cy="1828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r">
              <a:buNone/>
            </a:pPr>
            <a:r>
              <a:rPr lang="en-US" sz="1000" dirty="0">
                <a:solidFill>
                  <a:srgbClr val="6B728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01</a:t>
            </a:r>
            <a:endParaRPr lang="en-US" sz="10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658368"/>
          </a:xfrm>
          <a:prstGeom prst="rect">
            <a:avLst/>
          </a:prstGeom>
          <a:solidFill>
            <a:srgbClr val="0B1F3B"/>
          </a:solidFill>
          <a:ln/>
        </p:spPr>
      </p:sp>
      <p:sp>
        <p:nvSpPr>
          <p:cNvPr id="3" name="Text 1"/>
          <p:cNvSpPr/>
          <p:nvPr/>
        </p:nvSpPr>
        <p:spPr>
          <a:xfrm>
            <a:off x="548640" y="109728"/>
            <a:ext cx="9875520" cy="310896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800" b="1" dirty="0">
                <a:solidFill>
                  <a:srgbClr val="FFFFFF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Bối cảnh &amp; vấn đề</a:t>
            </a:r>
            <a:endParaRPr lang="en-US" sz="2800" dirty="0"/>
          </a:p>
        </p:txBody>
      </p:sp>
      <p:sp>
        <p:nvSpPr>
          <p:cNvPr id="4" name="Text 2"/>
          <p:cNvSpPr/>
          <p:nvPr/>
        </p:nvSpPr>
        <p:spPr>
          <a:xfrm>
            <a:off x="548640" y="420624"/>
            <a:ext cx="11155680" cy="20116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D1D5DB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Nhu cầu đặt phòng online tăng – thông tin địa phương còn phân tán</a:t>
            </a:r>
            <a:endParaRPr lang="en-US" sz="1200" dirty="0"/>
          </a:p>
        </p:txBody>
      </p:sp>
      <p:sp>
        <p:nvSpPr>
          <p:cNvPr id="5" name="Shape 3"/>
          <p:cNvSpPr/>
          <p:nvPr/>
        </p:nvSpPr>
        <p:spPr>
          <a:xfrm>
            <a:off x="0" y="658368"/>
            <a:ext cx="12191695" cy="54864"/>
          </a:xfrm>
          <a:prstGeom prst="rect">
            <a:avLst/>
          </a:prstGeom>
          <a:solidFill>
            <a:srgbClr val="2D7FF9"/>
          </a:solidFill>
          <a:ln/>
        </p:spPr>
      </p:sp>
      <p:sp>
        <p:nvSpPr>
          <p:cNvPr id="6" name="Shape 4"/>
          <p:cNvSpPr/>
          <p:nvPr/>
        </p:nvSpPr>
        <p:spPr>
          <a:xfrm>
            <a:off x="0" y="713232"/>
            <a:ext cx="12191695" cy="5852160"/>
          </a:xfrm>
          <a:prstGeom prst="rect">
            <a:avLst/>
          </a:prstGeom>
          <a:solidFill>
            <a:srgbClr val="F5F7FA"/>
          </a:solidFill>
          <a:ln/>
        </p:spPr>
      </p:sp>
      <p:sp>
        <p:nvSpPr>
          <p:cNvPr id="7" name="Shape 5"/>
          <p:cNvSpPr/>
          <p:nvPr/>
        </p:nvSpPr>
        <p:spPr>
          <a:xfrm>
            <a:off x="113566" y="845821"/>
            <a:ext cx="8351308" cy="5573268"/>
          </a:xfrm>
          <a:prstGeom prst="roundRect">
            <a:avLst>
              <a:gd name="adj" fmla="val 4444"/>
            </a:avLst>
          </a:prstGeom>
          <a:solidFill>
            <a:srgbClr val="FFFFFF"/>
          </a:solidFill>
          <a:ln w="12700">
            <a:solidFill>
              <a:srgbClr val="E5E7EB"/>
            </a:solidFill>
            <a:prstDash val="solid"/>
          </a:ln>
          <a:effectLst>
            <a:outerShdw blurRad="38100" dist="19050" dir="2700000" algn="bl" rotWithShape="0">
              <a:srgbClr val="000000">
                <a:alpha val="12000"/>
              </a:srgbClr>
            </a:outerShdw>
          </a:effectLst>
        </p:spPr>
      </p:sp>
      <p:sp>
        <p:nvSpPr>
          <p:cNvPr id="11" name="Shape 8"/>
          <p:cNvSpPr/>
          <p:nvPr/>
        </p:nvSpPr>
        <p:spPr>
          <a:xfrm>
            <a:off x="8578440" y="798392"/>
            <a:ext cx="3269623" cy="5620696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E5E7EB"/>
            </a:solidFill>
            <a:prstDash val="solid"/>
          </a:ln>
          <a:effectLst>
            <a:outerShdw blurRad="38100" dist="19050" dir="2700000" algn="bl" rotWithShape="0">
              <a:srgbClr val="000000">
                <a:alpha val="12000"/>
              </a:srgbClr>
            </a:outerShdw>
          </a:effectLst>
        </p:spPr>
      </p:sp>
      <p:sp>
        <p:nvSpPr>
          <p:cNvPr id="12" name="Text 9"/>
          <p:cNvSpPr/>
          <p:nvPr/>
        </p:nvSpPr>
        <p:spPr>
          <a:xfrm>
            <a:off x="8706809" y="1323454"/>
            <a:ext cx="297180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000" b="1" dirty="0">
                <a:solidFill>
                  <a:srgbClr val="111827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Vấn đề chính</a:t>
            </a:r>
            <a:endParaRPr lang="en-US" sz="2000" dirty="0"/>
          </a:p>
        </p:txBody>
      </p:sp>
      <p:sp>
        <p:nvSpPr>
          <p:cNvPr id="13" name="Text 10"/>
          <p:cNvSpPr/>
          <p:nvPr/>
        </p:nvSpPr>
        <p:spPr>
          <a:xfrm>
            <a:off x="8706809" y="1698358"/>
            <a:ext cx="3063240" cy="305651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213360" indent="-213360" algn="just">
              <a:lnSpc>
                <a:spcPct val="150000"/>
              </a:lnSpc>
              <a:spcAft>
                <a:spcPts val="490"/>
              </a:spcAft>
              <a:buSzPct val="100000"/>
              <a:buChar char="•"/>
            </a:pPr>
            <a:r>
              <a:rPr lang="en-US" dirty="0">
                <a:solidFill>
                  <a:srgbClr val="111827"/>
                </a:solidFill>
                <a:latin typeface="+mj-lt"/>
                <a:ea typeface="Aptos" pitchFamily="34" charset="-122"/>
                <a:cs typeface="Aptos" pitchFamily="34" charset="-120"/>
              </a:rPr>
              <a:t>Thông tin khách sạn rời rạc (MXH/website lẻ)</a:t>
            </a:r>
            <a:endParaRPr lang="en-US" dirty="0">
              <a:latin typeface="+mj-lt"/>
            </a:endParaRPr>
          </a:p>
          <a:p>
            <a:pPr marL="213360" indent="-213360" algn="just">
              <a:lnSpc>
                <a:spcPct val="150000"/>
              </a:lnSpc>
              <a:spcAft>
                <a:spcPts val="490"/>
              </a:spcAft>
              <a:buSzPct val="100000"/>
              <a:buChar char="•"/>
            </a:pPr>
            <a:r>
              <a:rPr lang="en-US" dirty="0">
                <a:solidFill>
                  <a:srgbClr val="111827"/>
                </a:solidFill>
                <a:latin typeface="+mj-lt"/>
                <a:ea typeface="Aptos" pitchFamily="34" charset="-122"/>
                <a:cs typeface="Aptos" pitchFamily="34" charset="-120"/>
              </a:rPr>
              <a:t>Đặt phòng thủ công dễ trùng lịch, khó kiểm soát</a:t>
            </a:r>
            <a:endParaRPr lang="en-US" dirty="0">
              <a:latin typeface="+mj-lt"/>
            </a:endParaRPr>
          </a:p>
          <a:p>
            <a:pPr marL="213360" indent="-213360" algn="just">
              <a:lnSpc>
                <a:spcPct val="150000"/>
              </a:lnSpc>
              <a:spcAft>
                <a:spcPts val="490"/>
              </a:spcAft>
              <a:buSzPct val="100000"/>
              <a:buChar char="•"/>
            </a:pPr>
            <a:r>
              <a:rPr lang="en-US" dirty="0">
                <a:solidFill>
                  <a:srgbClr val="111827"/>
                </a:solidFill>
                <a:latin typeface="+mj-lt"/>
                <a:ea typeface="Aptos" pitchFamily="34" charset="-122"/>
                <a:cs typeface="Aptos" pitchFamily="34" charset="-120"/>
              </a:rPr>
              <a:t>Khách khó so sánh giá – tiện ích – đánh giá</a:t>
            </a:r>
            <a:endParaRPr lang="en-US" dirty="0">
              <a:latin typeface="+mj-lt"/>
            </a:endParaRPr>
          </a:p>
          <a:p>
            <a:pPr marL="213360" indent="-213360" algn="just">
              <a:lnSpc>
                <a:spcPct val="150000"/>
              </a:lnSpc>
              <a:spcAft>
                <a:spcPts val="490"/>
              </a:spcAft>
              <a:buSzPct val="100000"/>
              <a:buChar char="•"/>
            </a:pPr>
            <a:r>
              <a:rPr lang="en-US" dirty="0">
                <a:solidFill>
                  <a:srgbClr val="111827"/>
                </a:solidFill>
                <a:latin typeface="+mj-lt"/>
                <a:ea typeface="Aptos" pitchFamily="34" charset="-122"/>
                <a:cs typeface="Aptos" pitchFamily="34" charset="-120"/>
              </a:rPr>
              <a:t>Khách sạn nhỏ chưa có công cụ quản trị tập trung</a:t>
            </a:r>
            <a:endParaRPr lang="en-US" dirty="0">
              <a:latin typeface="+mj-lt"/>
            </a:endParaRPr>
          </a:p>
        </p:txBody>
      </p:sp>
      <p:sp>
        <p:nvSpPr>
          <p:cNvPr id="14" name="Shape 11"/>
          <p:cNvSpPr/>
          <p:nvPr/>
        </p:nvSpPr>
        <p:spPr>
          <a:xfrm>
            <a:off x="8775389" y="5733288"/>
            <a:ext cx="2926080" cy="411480"/>
          </a:xfrm>
          <a:prstGeom prst="roundRect">
            <a:avLst/>
          </a:prstGeom>
          <a:solidFill>
            <a:srgbClr val="2D7FF9"/>
          </a:solidFill>
          <a:ln w="12700">
            <a:solidFill>
              <a:srgbClr val="2D7FF9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8706809" y="5792724"/>
            <a:ext cx="3063240" cy="29260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400" b="1" dirty="0">
                <a:solidFill>
                  <a:srgbClr val="FFFFFF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=&gt; Cần hệ thống tập trung</a:t>
            </a:r>
            <a:endParaRPr lang="en-US" sz="1400" dirty="0"/>
          </a:p>
        </p:txBody>
      </p:sp>
      <p:sp>
        <p:nvSpPr>
          <p:cNvPr id="16" name="Shape 13"/>
          <p:cNvSpPr/>
          <p:nvPr/>
        </p:nvSpPr>
        <p:spPr>
          <a:xfrm>
            <a:off x="0" y="6473952"/>
            <a:ext cx="12191695" cy="384048"/>
          </a:xfrm>
          <a:prstGeom prst="rect">
            <a:avLst/>
          </a:prstGeom>
          <a:solidFill>
            <a:srgbClr val="F5F7FA"/>
          </a:solidFill>
          <a:ln/>
        </p:spPr>
      </p:sp>
      <p:sp>
        <p:nvSpPr>
          <p:cNvPr id="17" name="Text 14"/>
          <p:cNvSpPr/>
          <p:nvPr/>
        </p:nvSpPr>
        <p:spPr>
          <a:xfrm>
            <a:off x="548640" y="6587725"/>
            <a:ext cx="7772400" cy="1828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000" dirty="0">
                <a:solidFill>
                  <a:srgbClr val="6B728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VinhLong Hotel | Báo cáo đồ án</a:t>
            </a:r>
            <a:endParaRPr lang="en-US" sz="1000" dirty="0"/>
          </a:p>
        </p:txBody>
      </p:sp>
      <p:sp>
        <p:nvSpPr>
          <p:cNvPr id="18" name="Text 15"/>
          <p:cNvSpPr/>
          <p:nvPr/>
        </p:nvSpPr>
        <p:spPr>
          <a:xfrm>
            <a:off x="11277295" y="6565392"/>
            <a:ext cx="457200" cy="1828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r">
              <a:buNone/>
            </a:pPr>
            <a:r>
              <a:rPr lang="en-US" sz="1000" dirty="0">
                <a:solidFill>
                  <a:srgbClr val="6B728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02</a:t>
            </a:r>
            <a:endParaRPr lang="en-US" sz="10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7DF8695-3AE3-8F7F-FAFB-6CA428865BBC}"/>
              </a:ext>
            </a:extLst>
          </p:cNvPr>
          <p:cNvSpPr txBox="1"/>
          <p:nvPr/>
        </p:nvSpPr>
        <p:spPr>
          <a:xfrm>
            <a:off x="278881" y="1293325"/>
            <a:ext cx="8185992" cy="18883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05740" indent="-205740" algn="just">
              <a:lnSpc>
                <a:spcPct val="120000"/>
              </a:lnSpc>
              <a:spcAft>
                <a:spcPts val="600"/>
              </a:spcAft>
              <a:buSzPct val="100000"/>
              <a:buChar char="•"/>
            </a:pPr>
            <a:r>
              <a:rPr lang="en-US" sz="1800" dirty="0" err="1">
                <a:solidFill>
                  <a:srgbClr val="111827"/>
                </a:solidFill>
                <a:latin typeface="+mj-lt"/>
                <a:ea typeface="Calibri" pitchFamily="34" charset="-122"/>
                <a:cs typeface="Calibri" pitchFamily="34" charset="-120"/>
              </a:rPr>
              <a:t>Người</a:t>
            </a:r>
            <a:r>
              <a:rPr lang="en-US" sz="1800" dirty="0">
                <a:solidFill>
                  <a:srgbClr val="111827"/>
                </a:solidFill>
                <a:latin typeface="+mj-lt"/>
                <a:ea typeface="Calibri" pitchFamily="34" charset="-122"/>
                <a:cs typeface="Calibri" pitchFamily="34" charset="-120"/>
              </a:rPr>
              <a:t> </a:t>
            </a:r>
            <a:r>
              <a:rPr lang="en-US" sz="1800" dirty="0" err="1">
                <a:solidFill>
                  <a:srgbClr val="111827"/>
                </a:solidFill>
                <a:latin typeface="+mj-lt"/>
                <a:ea typeface="Calibri" pitchFamily="34" charset="-122"/>
                <a:cs typeface="Calibri" pitchFamily="34" charset="-120"/>
              </a:rPr>
              <a:t>dùng</a:t>
            </a:r>
            <a:r>
              <a:rPr lang="en-US" sz="1800" dirty="0">
                <a:solidFill>
                  <a:srgbClr val="111827"/>
                </a:solidFill>
                <a:latin typeface="+mj-lt"/>
                <a:ea typeface="Calibri" pitchFamily="34" charset="-122"/>
                <a:cs typeface="Calibri" pitchFamily="34" charset="-120"/>
              </a:rPr>
              <a:t> </a:t>
            </a:r>
            <a:r>
              <a:rPr lang="en-US" sz="1800" dirty="0" err="1">
                <a:solidFill>
                  <a:srgbClr val="111827"/>
                </a:solidFill>
                <a:latin typeface="+mj-lt"/>
                <a:ea typeface="Calibri" pitchFamily="34" charset="-122"/>
                <a:cs typeface="Calibri" pitchFamily="34" charset="-120"/>
              </a:rPr>
              <a:t>ưu</a:t>
            </a:r>
            <a:r>
              <a:rPr lang="en-US" sz="1800" dirty="0">
                <a:solidFill>
                  <a:srgbClr val="111827"/>
                </a:solidFill>
                <a:latin typeface="+mj-lt"/>
                <a:ea typeface="Calibri" pitchFamily="34" charset="-122"/>
                <a:cs typeface="Calibri" pitchFamily="34" charset="-120"/>
              </a:rPr>
              <a:t> </a:t>
            </a:r>
            <a:r>
              <a:rPr lang="en-US" sz="1800" dirty="0" err="1">
                <a:solidFill>
                  <a:srgbClr val="111827"/>
                </a:solidFill>
                <a:latin typeface="+mj-lt"/>
                <a:ea typeface="Calibri" pitchFamily="34" charset="-122"/>
                <a:cs typeface="Calibri" pitchFamily="34" charset="-120"/>
              </a:rPr>
              <a:t>tiên</a:t>
            </a:r>
            <a:r>
              <a:rPr lang="en-US" sz="1800" dirty="0">
                <a:solidFill>
                  <a:srgbClr val="111827"/>
                </a:solidFill>
                <a:latin typeface="+mj-lt"/>
                <a:ea typeface="Calibri" pitchFamily="34" charset="-122"/>
                <a:cs typeface="Calibri" pitchFamily="34" charset="-120"/>
              </a:rPr>
              <a:t> </a:t>
            </a:r>
            <a:r>
              <a:rPr lang="en-US" sz="1800" dirty="0" err="1">
                <a:solidFill>
                  <a:srgbClr val="111827"/>
                </a:solidFill>
                <a:latin typeface="+mj-lt"/>
                <a:ea typeface="Calibri" pitchFamily="34" charset="-122"/>
                <a:cs typeface="Calibri" pitchFamily="34" charset="-120"/>
              </a:rPr>
              <a:t>tra</a:t>
            </a:r>
            <a:r>
              <a:rPr lang="en-US" sz="1800" dirty="0">
                <a:solidFill>
                  <a:srgbClr val="111827"/>
                </a:solidFill>
                <a:latin typeface="+mj-lt"/>
                <a:ea typeface="Calibri" pitchFamily="34" charset="-122"/>
                <a:cs typeface="Calibri" pitchFamily="34" charset="-120"/>
              </a:rPr>
              <a:t> </a:t>
            </a:r>
            <a:r>
              <a:rPr lang="en-US" sz="1800" dirty="0" err="1">
                <a:solidFill>
                  <a:srgbClr val="111827"/>
                </a:solidFill>
                <a:latin typeface="+mj-lt"/>
                <a:ea typeface="Calibri" pitchFamily="34" charset="-122"/>
                <a:cs typeface="Calibri" pitchFamily="34" charset="-120"/>
              </a:rPr>
              <a:t>cứu</a:t>
            </a:r>
            <a:r>
              <a:rPr lang="en-US" sz="1800" dirty="0">
                <a:solidFill>
                  <a:srgbClr val="111827"/>
                </a:solidFill>
                <a:latin typeface="+mj-lt"/>
                <a:ea typeface="Calibri" pitchFamily="34" charset="-122"/>
                <a:cs typeface="Calibri" pitchFamily="34" charset="-120"/>
              </a:rPr>
              <a:t> </a:t>
            </a:r>
            <a:r>
              <a:rPr lang="en-US" sz="1800" dirty="0" err="1">
                <a:solidFill>
                  <a:srgbClr val="111827"/>
                </a:solidFill>
                <a:latin typeface="+mj-lt"/>
                <a:ea typeface="Calibri" pitchFamily="34" charset="-122"/>
                <a:cs typeface="Calibri" pitchFamily="34" charset="-120"/>
              </a:rPr>
              <a:t>nhanh</a:t>
            </a:r>
            <a:r>
              <a:rPr lang="en-US" sz="1800" dirty="0">
                <a:solidFill>
                  <a:srgbClr val="111827"/>
                </a:solidFill>
                <a:latin typeface="+mj-lt"/>
                <a:ea typeface="Calibri" pitchFamily="34" charset="-122"/>
                <a:cs typeface="Calibri" pitchFamily="34" charset="-120"/>
              </a:rPr>
              <a:t>: </a:t>
            </a:r>
            <a:r>
              <a:rPr lang="en-US" sz="1800" dirty="0" err="1">
                <a:solidFill>
                  <a:srgbClr val="111827"/>
                </a:solidFill>
                <a:latin typeface="+mj-lt"/>
                <a:ea typeface="Calibri" pitchFamily="34" charset="-122"/>
                <a:cs typeface="Calibri" pitchFamily="34" charset="-120"/>
              </a:rPr>
              <a:t>hình</a:t>
            </a:r>
            <a:r>
              <a:rPr lang="en-US" sz="1800" dirty="0">
                <a:solidFill>
                  <a:srgbClr val="111827"/>
                </a:solidFill>
                <a:latin typeface="+mj-lt"/>
                <a:ea typeface="Calibri" pitchFamily="34" charset="-122"/>
                <a:cs typeface="Calibri" pitchFamily="34" charset="-120"/>
              </a:rPr>
              <a:t> </a:t>
            </a:r>
            <a:r>
              <a:rPr lang="en-US" sz="1800" dirty="0" err="1">
                <a:solidFill>
                  <a:srgbClr val="111827"/>
                </a:solidFill>
                <a:latin typeface="+mj-lt"/>
                <a:ea typeface="Calibri" pitchFamily="34" charset="-122"/>
                <a:cs typeface="Calibri" pitchFamily="34" charset="-120"/>
              </a:rPr>
              <a:t>ảnh</a:t>
            </a:r>
            <a:r>
              <a:rPr lang="en-US" sz="1800" dirty="0">
                <a:solidFill>
                  <a:srgbClr val="111827"/>
                </a:solidFill>
                <a:latin typeface="+mj-lt"/>
                <a:ea typeface="Calibri" pitchFamily="34" charset="-122"/>
                <a:cs typeface="Calibri" pitchFamily="34" charset="-120"/>
              </a:rPr>
              <a:t>, </a:t>
            </a:r>
            <a:r>
              <a:rPr lang="en-US" sz="1800" dirty="0" err="1">
                <a:solidFill>
                  <a:srgbClr val="111827"/>
                </a:solidFill>
                <a:latin typeface="+mj-lt"/>
                <a:ea typeface="Calibri" pitchFamily="34" charset="-122"/>
                <a:cs typeface="Calibri" pitchFamily="34" charset="-120"/>
              </a:rPr>
              <a:t>giá</a:t>
            </a:r>
            <a:r>
              <a:rPr lang="en-US" sz="1800" dirty="0">
                <a:solidFill>
                  <a:srgbClr val="111827"/>
                </a:solidFill>
                <a:latin typeface="+mj-lt"/>
                <a:ea typeface="Calibri" pitchFamily="34" charset="-122"/>
                <a:cs typeface="Calibri" pitchFamily="34" charset="-120"/>
              </a:rPr>
              <a:t>, </a:t>
            </a:r>
            <a:r>
              <a:rPr lang="en-US" sz="1800" dirty="0" err="1">
                <a:solidFill>
                  <a:srgbClr val="111827"/>
                </a:solidFill>
                <a:latin typeface="+mj-lt"/>
                <a:ea typeface="Calibri" pitchFamily="34" charset="-122"/>
                <a:cs typeface="Calibri" pitchFamily="34" charset="-120"/>
              </a:rPr>
              <a:t>tiện</a:t>
            </a:r>
            <a:r>
              <a:rPr lang="en-US" sz="1800" dirty="0">
                <a:solidFill>
                  <a:srgbClr val="111827"/>
                </a:solidFill>
                <a:latin typeface="+mj-lt"/>
                <a:ea typeface="Calibri" pitchFamily="34" charset="-122"/>
                <a:cs typeface="Calibri" pitchFamily="34" charset="-120"/>
              </a:rPr>
              <a:t> </a:t>
            </a:r>
            <a:r>
              <a:rPr lang="en-US" sz="1800" dirty="0" err="1">
                <a:solidFill>
                  <a:srgbClr val="111827"/>
                </a:solidFill>
                <a:latin typeface="+mj-lt"/>
                <a:ea typeface="Calibri" pitchFamily="34" charset="-122"/>
                <a:cs typeface="Calibri" pitchFamily="34" charset="-120"/>
              </a:rPr>
              <a:t>ích</a:t>
            </a:r>
            <a:r>
              <a:rPr lang="en-US" sz="1800" dirty="0">
                <a:solidFill>
                  <a:srgbClr val="111827"/>
                </a:solidFill>
                <a:latin typeface="+mj-lt"/>
                <a:ea typeface="Calibri" pitchFamily="34" charset="-122"/>
                <a:cs typeface="Calibri" pitchFamily="34" charset="-120"/>
              </a:rPr>
              <a:t>, </a:t>
            </a:r>
            <a:r>
              <a:rPr lang="en-US" sz="1800" dirty="0" err="1">
                <a:solidFill>
                  <a:srgbClr val="111827"/>
                </a:solidFill>
                <a:latin typeface="+mj-lt"/>
                <a:ea typeface="Calibri" pitchFamily="34" charset="-122"/>
                <a:cs typeface="Calibri" pitchFamily="34" charset="-120"/>
              </a:rPr>
              <a:t>đánh</a:t>
            </a:r>
            <a:r>
              <a:rPr lang="en-US" sz="1800" dirty="0">
                <a:solidFill>
                  <a:srgbClr val="111827"/>
                </a:solidFill>
                <a:latin typeface="+mj-lt"/>
                <a:ea typeface="Calibri" pitchFamily="34" charset="-122"/>
                <a:cs typeface="Calibri" pitchFamily="34" charset="-120"/>
              </a:rPr>
              <a:t> </a:t>
            </a:r>
            <a:r>
              <a:rPr lang="en-US" sz="1800" dirty="0" err="1">
                <a:solidFill>
                  <a:srgbClr val="111827"/>
                </a:solidFill>
                <a:latin typeface="+mj-lt"/>
                <a:ea typeface="Calibri" pitchFamily="34" charset="-122"/>
                <a:cs typeface="Calibri" pitchFamily="34" charset="-120"/>
              </a:rPr>
              <a:t>giá</a:t>
            </a:r>
            <a:r>
              <a:rPr lang="en-US" sz="1800" dirty="0">
                <a:solidFill>
                  <a:srgbClr val="111827"/>
                </a:solidFill>
                <a:latin typeface="+mj-lt"/>
                <a:ea typeface="Calibri" pitchFamily="34" charset="-122"/>
                <a:cs typeface="Calibri" pitchFamily="34" charset="-120"/>
              </a:rPr>
              <a:t> </a:t>
            </a:r>
            <a:r>
              <a:rPr lang="en-US" sz="1800" dirty="0" err="1">
                <a:solidFill>
                  <a:srgbClr val="111827"/>
                </a:solidFill>
                <a:latin typeface="+mj-lt"/>
                <a:ea typeface="Calibri" pitchFamily="34" charset="-122"/>
                <a:cs typeface="Calibri" pitchFamily="34" charset="-120"/>
              </a:rPr>
              <a:t>trước</a:t>
            </a:r>
            <a:r>
              <a:rPr lang="en-US" sz="1800" dirty="0">
                <a:solidFill>
                  <a:srgbClr val="111827"/>
                </a:solidFill>
                <a:latin typeface="+mj-lt"/>
                <a:ea typeface="Calibri" pitchFamily="34" charset="-122"/>
                <a:cs typeface="Calibri" pitchFamily="34" charset="-120"/>
              </a:rPr>
              <a:t> </a:t>
            </a:r>
            <a:r>
              <a:rPr lang="en-US" sz="1800" dirty="0" err="1">
                <a:solidFill>
                  <a:srgbClr val="111827"/>
                </a:solidFill>
                <a:latin typeface="+mj-lt"/>
                <a:ea typeface="Calibri" pitchFamily="34" charset="-122"/>
                <a:cs typeface="Calibri" pitchFamily="34" charset="-120"/>
              </a:rPr>
              <a:t>khi</a:t>
            </a:r>
            <a:r>
              <a:rPr lang="en-US" sz="1800" dirty="0">
                <a:solidFill>
                  <a:srgbClr val="111827"/>
                </a:solidFill>
                <a:latin typeface="+mj-lt"/>
                <a:ea typeface="Calibri" pitchFamily="34" charset="-122"/>
                <a:cs typeface="Calibri" pitchFamily="34" charset="-120"/>
              </a:rPr>
              <a:t> </a:t>
            </a:r>
            <a:r>
              <a:rPr lang="en-US" sz="1800" dirty="0" err="1">
                <a:solidFill>
                  <a:srgbClr val="111827"/>
                </a:solidFill>
                <a:latin typeface="+mj-lt"/>
                <a:ea typeface="Calibri" pitchFamily="34" charset="-122"/>
                <a:cs typeface="Calibri" pitchFamily="34" charset="-120"/>
              </a:rPr>
              <a:t>quyết</a:t>
            </a:r>
            <a:r>
              <a:rPr lang="en-US" sz="1800" dirty="0">
                <a:solidFill>
                  <a:srgbClr val="111827"/>
                </a:solidFill>
                <a:latin typeface="+mj-lt"/>
                <a:ea typeface="Calibri" pitchFamily="34" charset="-122"/>
                <a:cs typeface="Calibri" pitchFamily="34" charset="-120"/>
              </a:rPr>
              <a:t> </a:t>
            </a:r>
            <a:r>
              <a:rPr lang="en-US" sz="1800" dirty="0" err="1">
                <a:solidFill>
                  <a:srgbClr val="111827"/>
                </a:solidFill>
                <a:latin typeface="+mj-lt"/>
                <a:ea typeface="Calibri" pitchFamily="34" charset="-122"/>
                <a:cs typeface="Calibri" pitchFamily="34" charset="-120"/>
              </a:rPr>
              <a:t>định</a:t>
            </a:r>
            <a:r>
              <a:rPr lang="en-US" sz="1800" dirty="0">
                <a:solidFill>
                  <a:srgbClr val="111827"/>
                </a:solidFill>
                <a:latin typeface="+mj-lt"/>
                <a:ea typeface="Calibri" pitchFamily="34" charset="-122"/>
                <a:cs typeface="Calibri" pitchFamily="34" charset="-120"/>
              </a:rPr>
              <a:t>.</a:t>
            </a:r>
            <a:endParaRPr lang="en-US" sz="1800" dirty="0">
              <a:latin typeface="+mj-lt"/>
            </a:endParaRPr>
          </a:p>
          <a:p>
            <a:pPr marL="205740" indent="-205740" algn="just">
              <a:lnSpc>
                <a:spcPct val="120000"/>
              </a:lnSpc>
              <a:spcAft>
                <a:spcPts val="600"/>
              </a:spcAft>
              <a:buSzPct val="100000"/>
              <a:buChar char="•"/>
            </a:pPr>
            <a:r>
              <a:rPr lang="en-US" sz="1800" dirty="0">
                <a:solidFill>
                  <a:srgbClr val="111827"/>
                </a:solidFill>
                <a:latin typeface="+mj-lt"/>
                <a:ea typeface="Calibri" pitchFamily="34" charset="-122"/>
                <a:cs typeface="Calibri" pitchFamily="34" charset="-120"/>
              </a:rPr>
              <a:t>So </a:t>
            </a:r>
            <a:r>
              <a:rPr lang="en-US" sz="1800" dirty="0" err="1">
                <a:solidFill>
                  <a:srgbClr val="111827"/>
                </a:solidFill>
                <a:latin typeface="+mj-lt"/>
                <a:ea typeface="Calibri" pitchFamily="34" charset="-122"/>
                <a:cs typeface="Calibri" pitchFamily="34" charset="-120"/>
              </a:rPr>
              <a:t>sánh</a:t>
            </a:r>
            <a:r>
              <a:rPr lang="en-US" sz="1800" dirty="0">
                <a:solidFill>
                  <a:srgbClr val="111827"/>
                </a:solidFill>
                <a:latin typeface="+mj-lt"/>
                <a:ea typeface="Calibri" pitchFamily="34" charset="-122"/>
                <a:cs typeface="Calibri" pitchFamily="34" charset="-120"/>
              </a:rPr>
              <a:t> </a:t>
            </a:r>
            <a:r>
              <a:rPr lang="en-US" sz="1800" dirty="0" err="1">
                <a:solidFill>
                  <a:srgbClr val="111827"/>
                </a:solidFill>
                <a:latin typeface="+mj-lt"/>
                <a:ea typeface="Calibri" pitchFamily="34" charset="-122"/>
                <a:cs typeface="Calibri" pitchFamily="34" charset="-120"/>
              </a:rPr>
              <a:t>nhiều</a:t>
            </a:r>
            <a:r>
              <a:rPr lang="en-US" sz="1800" dirty="0">
                <a:solidFill>
                  <a:srgbClr val="111827"/>
                </a:solidFill>
                <a:latin typeface="+mj-lt"/>
                <a:ea typeface="Calibri" pitchFamily="34" charset="-122"/>
                <a:cs typeface="Calibri" pitchFamily="34" charset="-120"/>
              </a:rPr>
              <a:t> </a:t>
            </a:r>
            <a:r>
              <a:rPr lang="en-US" sz="1800" dirty="0" err="1">
                <a:solidFill>
                  <a:srgbClr val="111827"/>
                </a:solidFill>
                <a:latin typeface="+mj-lt"/>
                <a:ea typeface="Calibri" pitchFamily="34" charset="-122"/>
                <a:cs typeface="Calibri" pitchFamily="34" charset="-120"/>
              </a:rPr>
              <a:t>khách</a:t>
            </a:r>
            <a:r>
              <a:rPr lang="en-US" sz="1800" dirty="0">
                <a:solidFill>
                  <a:srgbClr val="111827"/>
                </a:solidFill>
                <a:latin typeface="+mj-lt"/>
                <a:ea typeface="Calibri" pitchFamily="34" charset="-122"/>
                <a:cs typeface="Calibri" pitchFamily="34" charset="-120"/>
              </a:rPr>
              <a:t> </a:t>
            </a:r>
            <a:r>
              <a:rPr lang="en-US" sz="1800" dirty="0" err="1">
                <a:solidFill>
                  <a:srgbClr val="111827"/>
                </a:solidFill>
                <a:latin typeface="+mj-lt"/>
                <a:ea typeface="Calibri" pitchFamily="34" charset="-122"/>
                <a:cs typeface="Calibri" pitchFamily="34" charset="-120"/>
              </a:rPr>
              <a:t>sạn</a:t>
            </a:r>
            <a:r>
              <a:rPr lang="en-US" sz="1800" dirty="0">
                <a:solidFill>
                  <a:srgbClr val="111827"/>
                </a:solidFill>
                <a:latin typeface="+mj-lt"/>
                <a:ea typeface="Calibri" pitchFamily="34" charset="-122"/>
                <a:cs typeface="Calibri" pitchFamily="34" charset="-120"/>
              </a:rPr>
              <a:t>/</a:t>
            </a:r>
            <a:r>
              <a:rPr lang="en-US" sz="1800" dirty="0" err="1">
                <a:solidFill>
                  <a:srgbClr val="111827"/>
                </a:solidFill>
                <a:latin typeface="+mj-lt"/>
                <a:ea typeface="Calibri" pitchFamily="34" charset="-122"/>
                <a:cs typeface="Calibri" pitchFamily="34" charset="-120"/>
              </a:rPr>
              <a:t>phòng</a:t>
            </a:r>
            <a:r>
              <a:rPr lang="en-US" sz="1800" dirty="0">
                <a:solidFill>
                  <a:srgbClr val="111827"/>
                </a:solidFill>
                <a:latin typeface="+mj-lt"/>
                <a:ea typeface="Calibri" pitchFamily="34" charset="-122"/>
                <a:cs typeface="Calibri" pitchFamily="34" charset="-120"/>
              </a:rPr>
              <a:t> </a:t>
            </a:r>
            <a:r>
              <a:rPr lang="en-US" sz="1800" dirty="0" err="1">
                <a:solidFill>
                  <a:srgbClr val="111827"/>
                </a:solidFill>
                <a:latin typeface="+mj-lt"/>
                <a:ea typeface="Calibri" pitchFamily="34" charset="-122"/>
                <a:cs typeface="Calibri" pitchFamily="34" charset="-120"/>
              </a:rPr>
              <a:t>trong</a:t>
            </a:r>
            <a:r>
              <a:rPr lang="en-US" sz="1800" dirty="0">
                <a:solidFill>
                  <a:srgbClr val="111827"/>
                </a:solidFill>
                <a:latin typeface="+mj-lt"/>
                <a:ea typeface="Calibri" pitchFamily="34" charset="-122"/>
                <a:cs typeface="Calibri" pitchFamily="34" charset="-120"/>
              </a:rPr>
              <a:t> </a:t>
            </a:r>
            <a:r>
              <a:rPr lang="en-US" sz="1800" dirty="0" err="1">
                <a:solidFill>
                  <a:srgbClr val="111827"/>
                </a:solidFill>
                <a:latin typeface="+mj-lt"/>
                <a:ea typeface="Calibri" pitchFamily="34" charset="-122"/>
                <a:cs typeface="Calibri" pitchFamily="34" charset="-120"/>
              </a:rPr>
              <a:t>thời</a:t>
            </a:r>
            <a:r>
              <a:rPr lang="en-US" sz="1800" dirty="0">
                <a:solidFill>
                  <a:srgbClr val="111827"/>
                </a:solidFill>
                <a:latin typeface="+mj-lt"/>
                <a:ea typeface="Calibri" pitchFamily="34" charset="-122"/>
                <a:cs typeface="Calibri" pitchFamily="34" charset="-120"/>
              </a:rPr>
              <a:t> </a:t>
            </a:r>
            <a:r>
              <a:rPr lang="en-US" sz="1800" dirty="0" err="1">
                <a:solidFill>
                  <a:srgbClr val="111827"/>
                </a:solidFill>
                <a:latin typeface="+mj-lt"/>
                <a:ea typeface="Calibri" pitchFamily="34" charset="-122"/>
                <a:cs typeface="Calibri" pitchFamily="34" charset="-120"/>
              </a:rPr>
              <a:t>gian</a:t>
            </a:r>
            <a:r>
              <a:rPr lang="en-US" sz="1800" dirty="0">
                <a:solidFill>
                  <a:srgbClr val="111827"/>
                </a:solidFill>
                <a:latin typeface="+mj-lt"/>
                <a:ea typeface="Calibri" pitchFamily="34" charset="-122"/>
                <a:cs typeface="Calibri" pitchFamily="34" charset="-120"/>
              </a:rPr>
              <a:t> </a:t>
            </a:r>
            <a:r>
              <a:rPr lang="en-US" sz="1800" dirty="0" err="1">
                <a:solidFill>
                  <a:srgbClr val="111827"/>
                </a:solidFill>
                <a:latin typeface="+mj-lt"/>
                <a:ea typeface="Calibri" pitchFamily="34" charset="-122"/>
                <a:cs typeface="Calibri" pitchFamily="34" charset="-120"/>
              </a:rPr>
              <a:t>ngắn</a:t>
            </a:r>
            <a:r>
              <a:rPr lang="en-US" sz="1800" dirty="0">
                <a:solidFill>
                  <a:srgbClr val="111827"/>
                </a:solidFill>
                <a:latin typeface="+mj-lt"/>
                <a:ea typeface="Calibri" pitchFamily="34" charset="-122"/>
                <a:cs typeface="Calibri" pitchFamily="34" charset="-120"/>
              </a:rPr>
              <a:t> → </a:t>
            </a:r>
            <a:r>
              <a:rPr lang="en-US" sz="1800" dirty="0" err="1">
                <a:solidFill>
                  <a:srgbClr val="111827"/>
                </a:solidFill>
                <a:latin typeface="+mj-lt"/>
                <a:ea typeface="Calibri" pitchFamily="34" charset="-122"/>
                <a:cs typeface="Calibri" pitchFamily="34" charset="-120"/>
              </a:rPr>
              <a:t>tăng</a:t>
            </a:r>
            <a:r>
              <a:rPr lang="en-US" sz="1800" dirty="0">
                <a:solidFill>
                  <a:srgbClr val="111827"/>
                </a:solidFill>
                <a:latin typeface="+mj-lt"/>
                <a:ea typeface="Calibri" pitchFamily="34" charset="-122"/>
                <a:cs typeface="Calibri" pitchFamily="34" charset="-120"/>
              </a:rPr>
              <a:t> </a:t>
            </a:r>
            <a:r>
              <a:rPr lang="en-US" sz="1800" dirty="0" err="1">
                <a:solidFill>
                  <a:srgbClr val="111827"/>
                </a:solidFill>
                <a:latin typeface="+mj-lt"/>
                <a:ea typeface="Calibri" pitchFamily="34" charset="-122"/>
                <a:cs typeface="Calibri" pitchFamily="34" charset="-120"/>
              </a:rPr>
              <a:t>kỳ</a:t>
            </a:r>
            <a:r>
              <a:rPr lang="en-US" sz="1800" dirty="0">
                <a:solidFill>
                  <a:srgbClr val="111827"/>
                </a:solidFill>
                <a:latin typeface="+mj-lt"/>
                <a:ea typeface="Calibri" pitchFamily="34" charset="-122"/>
                <a:cs typeface="Calibri" pitchFamily="34" charset="-120"/>
              </a:rPr>
              <a:t> </a:t>
            </a:r>
            <a:r>
              <a:rPr lang="en-US" sz="1800" dirty="0" err="1">
                <a:solidFill>
                  <a:srgbClr val="111827"/>
                </a:solidFill>
                <a:latin typeface="+mj-lt"/>
                <a:ea typeface="Calibri" pitchFamily="34" charset="-122"/>
                <a:cs typeface="Calibri" pitchFamily="34" charset="-120"/>
              </a:rPr>
              <a:t>vọng</a:t>
            </a:r>
            <a:r>
              <a:rPr lang="en-US" sz="1800" dirty="0">
                <a:solidFill>
                  <a:srgbClr val="111827"/>
                </a:solidFill>
                <a:latin typeface="+mj-lt"/>
                <a:ea typeface="Calibri" pitchFamily="34" charset="-122"/>
                <a:cs typeface="Calibri" pitchFamily="34" charset="-120"/>
              </a:rPr>
              <a:t> </a:t>
            </a:r>
            <a:r>
              <a:rPr lang="en-US" sz="1800" dirty="0" err="1">
                <a:solidFill>
                  <a:srgbClr val="111827"/>
                </a:solidFill>
                <a:latin typeface="+mj-lt"/>
                <a:ea typeface="Calibri" pitchFamily="34" charset="-122"/>
                <a:cs typeface="Calibri" pitchFamily="34" charset="-120"/>
              </a:rPr>
              <a:t>về</a:t>
            </a:r>
            <a:r>
              <a:rPr lang="en-US" sz="1800" dirty="0">
                <a:solidFill>
                  <a:srgbClr val="111827"/>
                </a:solidFill>
                <a:latin typeface="+mj-lt"/>
                <a:ea typeface="Calibri" pitchFamily="34" charset="-122"/>
                <a:cs typeface="Calibri" pitchFamily="34" charset="-120"/>
              </a:rPr>
              <a:t> </a:t>
            </a:r>
            <a:r>
              <a:rPr lang="en-US" sz="1800" dirty="0" err="1">
                <a:solidFill>
                  <a:srgbClr val="111827"/>
                </a:solidFill>
                <a:latin typeface="+mj-lt"/>
                <a:ea typeface="Calibri" pitchFamily="34" charset="-122"/>
                <a:cs typeface="Calibri" pitchFamily="34" charset="-120"/>
              </a:rPr>
              <a:t>tính</a:t>
            </a:r>
            <a:r>
              <a:rPr lang="en-US" sz="1800" dirty="0">
                <a:solidFill>
                  <a:srgbClr val="111827"/>
                </a:solidFill>
                <a:latin typeface="+mj-lt"/>
                <a:ea typeface="Calibri" pitchFamily="34" charset="-122"/>
                <a:cs typeface="Calibri" pitchFamily="34" charset="-120"/>
              </a:rPr>
              <a:t> </a:t>
            </a:r>
            <a:r>
              <a:rPr lang="en-US" sz="1800" dirty="0" err="1">
                <a:solidFill>
                  <a:srgbClr val="111827"/>
                </a:solidFill>
                <a:latin typeface="+mj-lt"/>
                <a:ea typeface="Calibri" pitchFamily="34" charset="-122"/>
                <a:cs typeface="Calibri" pitchFamily="34" charset="-120"/>
              </a:rPr>
              <a:t>minh</a:t>
            </a:r>
            <a:r>
              <a:rPr lang="en-US" sz="1800" dirty="0">
                <a:solidFill>
                  <a:srgbClr val="111827"/>
                </a:solidFill>
                <a:latin typeface="+mj-lt"/>
                <a:ea typeface="Calibri" pitchFamily="34" charset="-122"/>
                <a:cs typeface="Calibri" pitchFamily="34" charset="-120"/>
              </a:rPr>
              <a:t> </a:t>
            </a:r>
            <a:r>
              <a:rPr lang="en-US" sz="1800" dirty="0" err="1">
                <a:solidFill>
                  <a:srgbClr val="111827"/>
                </a:solidFill>
                <a:latin typeface="+mj-lt"/>
                <a:ea typeface="Calibri" pitchFamily="34" charset="-122"/>
                <a:cs typeface="Calibri" pitchFamily="34" charset="-120"/>
              </a:rPr>
              <a:t>bạch</a:t>
            </a:r>
            <a:r>
              <a:rPr lang="en-US" sz="1800" dirty="0">
                <a:solidFill>
                  <a:srgbClr val="111827"/>
                </a:solidFill>
                <a:latin typeface="+mj-lt"/>
                <a:ea typeface="Calibri" pitchFamily="34" charset="-122"/>
                <a:cs typeface="Calibri" pitchFamily="34" charset="-120"/>
              </a:rPr>
              <a:t> </a:t>
            </a:r>
            <a:r>
              <a:rPr lang="en-US" sz="1800" dirty="0" err="1">
                <a:solidFill>
                  <a:srgbClr val="111827"/>
                </a:solidFill>
                <a:latin typeface="+mj-lt"/>
                <a:ea typeface="Calibri" pitchFamily="34" charset="-122"/>
                <a:cs typeface="Calibri" pitchFamily="34" charset="-120"/>
              </a:rPr>
              <a:t>và</a:t>
            </a:r>
            <a:r>
              <a:rPr lang="en-US" sz="1800" dirty="0">
                <a:solidFill>
                  <a:srgbClr val="111827"/>
                </a:solidFill>
                <a:latin typeface="+mj-lt"/>
                <a:ea typeface="Calibri" pitchFamily="34" charset="-122"/>
                <a:cs typeface="Calibri" pitchFamily="34" charset="-120"/>
              </a:rPr>
              <a:t> </a:t>
            </a:r>
            <a:r>
              <a:rPr lang="en-US" sz="1800" dirty="0" err="1">
                <a:solidFill>
                  <a:srgbClr val="111827"/>
                </a:solidFill>
                <a:latin typeface="+mj-lt"/>
                <a:ea typeface="Calibri" pitchFamily="34" charset="-122"/>
                <a:cs typeface="Calibri" pitchFamily="34" charset="-120"/>
              </a:rPr>
              <a:t>tiện</a:t>
            </a:r>
            <a:r>
              <a:rPr lang="en-US" sz="1800" dirty="0">
                <a:solidFill>
                  <a:srgbClr val="111827"/>
                </a:solidFill>
                <a:latin typeface="+mj-lt"/>
                <a:ea typeface="Calibri" pitchFamily="34" charset="-122"/>
                <a:cs typeface="Calibri" pitchFamily="34" charset="-120"/>
              </a:rPr>
              <a:t> </a:t>
            </a:r>
            <a:r>
              <a:rPr lang="en-US" sz="1800" dirty="0" err="1">
                <a:solidFill>
                  <a:srgbClr val="111827"/>
                </a:solidFill>
                <a:latin typeface="+mj-lt"/>
                <a:ea typeface="Calibri" pitchFamily="34" charset="-122"/>
                <a:cs typeface="Calibri" pitchFamily="34" charset="-120"/>
              </a:rPr>
              <a:t>lợi</a:t>
            </a:r>
            <a:r>
              <a:rPr lang="en-US" sz="1800" dirty="0">
                <a:solidFill>
                  <a:srgbClr val="111827"/>
                </a:solidFill>
                <a:latin typeface="+mj-lt"/>
                <a:ea typeface="Calibri" pitchFamily="34" charset="-122"/>
                <a:cs typeface="Calibri" pitchFamily="34" charset="-120"/>
              </a:rPr>
              <a:t>.</a:t>
            </a:r>
            <a:endParaRPr lang="en-US" sz="1800" dirty="0">
              <a:latin typeface="+mj-lt"/>
            </a:endParaRPr>
          </a:p>
          <a:p>
            <a:pPr marL="205740" indent="-205740" algn="just">
              <a:lnSpc>
                <a:spcPct val="120000"/>
              </a:lnSpc>
              <a:spcAft>
                <a:spcPts val="600"/>
              </a:spcAft>
              <a:buSzPct val="100000"/>
              <a:buChar char="•"/>
            </a:pPr>
            <a:r>
              <a:rPr lang="en-US" sz="1800" dirty="0" err="1">
                <a:solidFill>
                  <a:srgbClr val="111827"/>
                </a:solidFill>
                <a:latin typeface="+mj-lt"/>
                <a:ea typeface="Calibri" pitchFamily="34" charset="-122"/>
                <a:cs typeface="Calibri" pitchFamily="34" charset="-120"/>
              </a:rPr>
              <a:t>Khách</a:t>
            </a:r>
            <a:r>
              <a:rPr lang="en-US" sz="1800" dirty="0">
                <a:solidFill>
                  <a:srgbClr val="111827"/>
                </a:solidFill>
                <a:latin typeface="+mj-lt"/>
                <a:ea typeface="Calibri" pitchFamily="34" charset="-122"/>
                <a:cs typeface="Calibri" pitchFamily="34" charset="-120"/>
              </a:rPr>
              <a:t> </a:t>
            </a:r>
            <a:r>
              <a:rPr lang="en-US" sz="1800" dirty="0" err="1">
                <a:solidFill>
                  <a:srgbClr val="111827"/>
                </a:solidFill>
                <a:latin typeface="+mj-lt"/>
                <a:ea typeface="Calibri" pitchFamily="34" charset="-122"/>
                <a:cs typeface="Calibri" pitchFamily="34" charset="-120"/>
              </a:rPr>
              <a:t>sạn</a:t>
            </a:r>
            <a:r>
              <a:rPr lang="en-US" sz="1800" dirty="0">
                <a:solidFill>
                  <a:srgbClr val="111827"/>
                </a:solidFill>
                <a:latin typeface="+mj-lt"/>
                <a:ea typeface="Calibri" pitchFamily="34" charset="-122"/>
                <a:cs typeface="Calibri" pitchFamily="34" charset="-120"/>
              </a:rPr>
              <a:t> </a:t>
            </a:r>
            <a:r>
              <a:rPr lang="en-US" sz="1800" dirty="0" err="1">
                <a:solidFill>
                  <a:srgbClr val="111827"/>
                </a:solidFill>
                <a:latin typeface="+mj-lt"/>
                <a:ea typeface="Calibri" pitchFamily="34" charset="-122"/>
                <a:cs typeface="Calibri" pitchFamily="34" charset="-120"/>
              </a:rPr>
              <a:t>cần</a:t>
            </a:r>
            <a:r>
              <a:rPr lang="en-US" sz="1800" dirty="0">
                <a:solidFill>
                  <a:srgbClr val="111827"/>
                </a:solidFill>
                <a:latin typeface="+mj-lt"/>
                <a:ea typeface="Calibri" pitchFamily="34" charset="-122"/>
                <a:cs typeface="Calibri" pitchFamily="34" charset="-120"/>
              </a:rPr>
              <a:t> </a:t>
            </a:r>
            <a:r>
              <a:rPr lang="en-US" sz="1800" dirty="0" err="1">
                <a:solidFill>
                  <a:srgbClr val="111827"/>
                </a:solidFill>
                <a:latin typeface="+mj-lt"/>
                <a:ea typeface="Calibri" pitchFamily="34" charset="-122"/>
                <a:cs typeface="Calibri" pitchFamily="34" charset="-120"/>
              </a:rPr>
              <a:t>quản</a:t>
            </a:r>
            <a:r>
              <a:rPr lang="en-US" sz="1800" dirty="0">
                <a:solidFill>
                  <a:srgbClr val="111827"/>
                </a:solidFill>
                <a:latin typeface="+mj-lt"/>
                <a:ea typeface="Calibri" pitchFamily="34" charset="-122"/>
                <a:cs typeface="Calibri" pitchFamily="34" charset="-120"/>
              </a:rPr>
              <a:t> </a:t>
            </a:r>
            <a:r>
              <a:rPr lang="en-US" sz="1800" dirty="0" err="1">
                <a:solidFill>
                  <a:srgbClr val="111827"/>
                </a:solidFill>
                <a:latin typeface="+mj-lt"/>
                <a:ea typeface="Calibri" pitchFamily="34" charset="-122"/>
                <a:cs typeface="Calibri" pitchFamily="34" charset="-120"/>
              </a:rPr>
              <a:t>lý</a:t>
            </a:r>
            <a:r>
              <a:rPr lang="en-US" sz="1800" dirty="0">
                <a:solidFill>
                  <a:srgbClr val="111827"/>
                </a:solidFill>
                <a:latin typeface="+mj-lt"/>
                <a:ea typeface="Calibri" pitchFamily="34" charset="-122"/>
                <a:cs typeface="Calibri" pitchFamily="34" charset="-120"/>
              </a:rPr>
              <a:t> </a:t>
            </a:r>
            <a:r>
              <a:rPr lang="en-US" sz="1800" dirty="0" err="1">
                <a:solidFill>
                  <a:srgbClr val="111827"/>
                </a:solidFill>
                <a:latin typeface="+mj-lt"/>
                <a:ea typeface="Calibri" pitchFamily="34" charset="-122"/>
                <a:cs typeface="Calibri" pitchFamily="34" charset="-120"/>
              </a:rPr>
              <a:t>tập</a:t>
            </a:r>
            <a:r>
              <a:rPr lang="en-US" sz="1800" dirty="0">
                <a:solidFill>
                  <a:srgbClr val="111827"/>
                </a:solidFill>
                <a:latin typeface="+mj-lt"/>
                <a:ea typeface="Calibri" pitchFamily="34" charset="-122"/>
                <a:cs typeface="Calibri" pitchFamily="34" charset="-120"/>
              </a:rPr>
              <a:t> </a:t>
            </a:r>
            <a:r>
              <a:rPr lang="en-US" sz="1800" dirty="0" err="1">
                <a:solidFill>
                  <a:srgbClr val="111827"/>
                </a:solidFill>
                <a:latin typeface="+mj-lt"/>
                <a:ea typeface="Calibri" pitchFamily="34" charset="-122"/>
                <a:cs typeface="Calibri" pitchFamily="34" charset="-120"/>
              </a:rPr>
              <a:t>trung</a:t>
            </a:r>
            <a:r>
              <a:rPr lang="en-US" sz="1800" dirty="0">
                <a:solidFill>
                  <a:srgbClr val="111827"/>
                </a:solidFill>
                <a:latin typeface="+mj-lt"/>
                <a:ea typeface="Calibri" pitchFamily="34" charset="-122"/>
                <a:cs typeface="Calibri" pitchFamily="34" charset="-120"/>
              </a:rPr>
              <a:t>: </a:t>
            </a:r>
            <a:r>
              <a:rPr lang="en-US" sz="1800" dirty="0" err="1">
                <a:solidFill>
                  <a:srgbClr val="111827"/>
                </a:solidFill>
                <a:latin typeface="+mj-lt"/>
                <a:ea typeface="Calibri" pitchFamily="34" charset="-122"/>
                <a:cs typeface="Calibri" pitchFamily="34" charset="-120"/>
              </a:rPr>
              <a:t>tình</a:t>
            </a:r>
            <a:r>
              <a:rPr lang="en-US" sz="1800" dirty="0">
                <a:solidFill>
                  <a:srgbClr val="111827"/>
                </a:solidFill>
                <a:latin typeface="+mj-lt"/>
                <a:ea typeface="Calibri" pitchFamily="34" charset="-122"/>
                <a:cs typeface="Calibri" pitchFamily="34" charset="-120"/>
              </a:rPr>
              <a:t> </a:t>
            </a:r>
            <a:r>
              <a:rPr lang="en-US" sz="1800" dirty="0" err="1">
                <a:solidFill>
                  <a:srgbClr val="111827"/>
                </a:solidFill>
                <a:latin typeface="+mj-lt"/>
                <a:ea typeface="Calibri" pitchFamily="34" charset="-122"/>
                <a:cs typeface="Calibri" pitchFamily="34" charset="-120"/>
              </a:rPr>
              <a:t>trạng</a:t>
            </a:r>
            <a:r>
              <a:rPr lang="en-US" sz="1800" dirty="0">
                <a:solidFill>
                  <a:srgbClr val="111827"/>
                </a:solidFill>
                <a:latin typeface="+mj-lt"/>
                <a:ea typeface="Calibri" pitchFamily="34" charset="-122"/>
                <a:cs typeface="Calibri" pitchFamily="34" charset="-120"/>
              </a:rPr>
              <a:t> </a:t>
            </a:r>
            <a:r>
              <a:rPr lang="en-US" sz="1800" dirty="0" err="1">
                <a:solidFill>
                  <a:srgbClr val="111827"/>
                </a:solidFill>
                <a:latin typeface="+mj-lt"/>
                <a:ea typeface="Calibri" pitchFamily="34" charset="-122"/>
                <a:cs typeface="Calibri" pitchFamily="34" charset="-120"/>
              </a:rPr>
              <a:t>phòng</a:t>
            </a:r>
            <a:r>
              <a:rPr lang="en-US" sz="1800" dirty="0">
                <a:solidFill>
                  <a:srgbClr val="111827"/>
                </a:solidFill>
                <a:latin typeface="+mj-lt"/>
                <a:ea typeface="Calibri" pitchFamily="34" charset="-122"/>
                <a:cs typeface="Calibri" pitchFamily="34" charset="-120"/>
              </a:rPr>
              <a:t>, </a:t>
            </a:r>
            <a:r>
              <a:rPr lang="en-US" sz="1800" dirty="0" err="1">
                <a:solidFill>
                  <a:srgbClr val="111827"/>
                </a:solidFill>
                <a:latin typeface="+mj-lt"/>
                <a:ea typeface="Calibri" pitchFamily="34" charset="-122"/>
                <a:cs typeface="Calibri" pitchFamily="34" charset="-120"/>
              </a:rPr>
              <a:t>đơn</a:t>
            </a:r>
            <a:r>
              <a:rPr lang="en-US" sz="1800" dirty="0">
                <a:solidFill>
                  <a:srgbClr val="111827"/>
                </a:solidFill>
                <a:latin typeface="+mj-lt"/>
                <a:ea typeface="Calibri" pitchFamily="34" charset="-122"/>
                <a:cs typeface="Calibri" pitchFamily="34" charset="-120"/>
              </a:rPr>
              <a:t> </a:t>
            </a:r>
            <a:r>
              <a:rPr lang="en-US" sz="1800" dirty="0" err="1">
                <a:solidFill>
                  <a:srgbClr val="111827"/>
                </a:solidFill>
                <a:latin typeface="+mj-lt"/>
                <a:ea typeface="Calibri" pitchFamily="34" charset="-122"/>
                <a:cs typeface="Calibri" pitchFamily="34" charset="-120"/>
              </a:rPr>
              <a:t>đặt</a:t>
            </a:r>
            <a:r>
              <a:rPr lang="en-US" sz="1800" dirty="0">
                <a:solidFill>
                  <a:srgbClr val="111827"/>
                </a:solidFill>
                <a:latin typeface="+mj-lt"/>
                <a:ea typeface="Calibri" pitchFamily="34" charset="-122"/>
                <a:cs typeface="Calibri" pitchFamily="34" charset="-120"/>
              </a:rPr>
              <a:t>, </a:t>
            </a:r>
            <a:r>
              <a:rPr lang="en-US" sz="1800" dirty="0" err="1">
                <a:solidFill>
                  <a:srgbClr val="111827"/>
                </a:solidFill>
                <a:latin typeface="+mj-lt"/>
                <a:ea typeface="Calibri" pitchFamily="34" charset="-122"/>
                <a:cs typeface="Calibri" pitchFamily="34" charset="-120"/>
              </a:rPr>
              <a:t>khách</a:t>
            </a:r>
            <a:r>
              <a:rPr lang="en-US" sz="1800" dirty="0">
                <a:solidFill>
                  <a:srgbClr val="111827"/>
                </a:solidFill>
                <a:latin typeface="+mj-lt"/>
                <a:ea typeface="Calibri" pitchFamily="34" charset="-122"/>
                <a:cs typeface="Calibri" pitchFamily="34" charset="-120"/>
              </a:rPr>
              <a:t> </a:t>
            </a:r>
            <a:r>
              <a:rPr lang="en-US" sz="1800" dirty="0" err="1">
                <a:solidFill>
                  <a:srgbClr val="111827"/>
                </a:solidFill>
                <a:latin typeface="+mj-lt"/>
                <a:ea typeface="Calibri" pitchFamily="34" charset="-122"/>
                <a:cs typeface="Calibri" pitchFamily="34" charset="-120"/>
              </a:rPr>
              <a:t>hàng</a:t>
            </a:r>
            <a:r>
              <a:rPr lang="en-US" sz="1800" dirty="0">
                <a:solidFill>
                  <a:srgbClr val="111827"/>
                </a:solidFill>
                <a:latin typeface="+mj-lt"/>
                <a:ea typeface="Calibri" pitchFamily="34" charset="-122"/>
                <a:cs typeface="Calibri" pitchFamily="34" charset="-120"/>
              </a:rPr>
              <a:t>, </a:t>
            </a:r>
            <a:r>
              <a:rPr lang="en-US" sz="1800" dirty="0" err="1">
                <a:solidFill>
                  <a:srgbClr val="111827"/>
                </a:solidFill>
                <a:latin typeface="+mj-lt"/>
                <a:ea typeface="Calibri" pitchFamily="34" charset="-122"/>
                <a:cs typeface="Calibri" pitchFamily="34" charset="-120"/>
              </a:rPr>
              <a:t>doanh</a:t>
            </a:r>
            <a:r>
              <a:rPr lang="en-US" sz="1800" dirty="0">
                <a:solidFill>
                  <a:srgbClr val="111827"/>
                </a:solidFill>
                <a:latin typeface="+mj-lt"/>
                <a:ea typeface="Calibri" pitchFamily="34" charset="-122"/>
                <a:cs typeface="Calibri" pitchFamily="34" charset="-120"/>
              </a:rPr>
              <a:t> </a:t>
            </a:r>
            <a:r>
              <a:rPr lang="en-US" sz="1800" dirty="0" err="1">
                <a:solidFill>
                  <a:srgbClr val="111827"/>
                </a:solidFill>
                <a:latin typeface="+mj-lt"/>
                <a:ea typeface="Calibri" pitchFamily="34" charset="-122"/>
                <a:cs typeface="Calibri" pitchFamily="34" charset="-120"/>
              </a:rPr>
              <a:t>thu</a:t>
            </a:r>
            <a:r>
              <a:rPr lang="en-US" sz="1800" dirty="0">
                <a:solidFill>
                  <a:srgbClr val="111827"/>
                </a:solidFill>
                <a:latin typeface="+mj-lt"/>
                <a:ea typeface="Calibri" pitchFamily="34" charset="-122"/>
                <a:cs typeface="Calibri" pitchFamily="34" charset="-120"/>
              </a:rPr>
              <a:t>.</a:t>
            </a:r>
            <a:endParaRPr lang="en-US" sz="1800" dirty="0">
              <a:latin typeface="+mj-lt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A963AE6-5B1D-983D-D1B8-8A7FB8EFBF44}"/>
              </a:ext>
            </a:extLst>
          </p:cNvPr>
          <p:cNvSpPr txBox="1"/>
          <p:nvPr/>
        </p:nvSpPr>
        <p:spPr>
          <a:xfrm>
            <a:off x="113566" y="910828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000" b="1" dirty="0">
                <a:solidFill>
                  <a:srgbClr val="111827"/>
                </a:solidFill>
                <a:latin typeface="+mj-lt"/>
                <a:ea typeface="Calibri" pitchFamily="34" charset="-122"/>
                <a:cs typeface="Calibri" pitchFamily="34" charset="-120"/>
              </a:rPr>
              <a:t>Xu </a:t>
            </a:r>
            <a:r>
              <a:rPr lang="en-US" sz="2000" b="1" dirty="0" err="1">
                <a:solidFill>
                  <a:srgbClr val="111827"/>
                </a:solidFill>
                <a:latin typeface="+mj-lt"/>
                <a:ea typeface="Calibri" pitchFamily="34" charset="-122"/>
                <a:cs typeface="Calibri" pitchFamily="34" charset="-120"/>
              </a:rPr>
              <a:t>hướng</a:t>
            </a:r>
            <a:r>
              <a:rPr lang="en-US" sz="2000" b="1" dirty="0">
                <a:solidFill>
                  <a:srgbClr val="111827"/>
                </a:solidFill>
                <a:latin typeface="+mj-lt"/>
                <a:ea typeface="Calibri" pitchFamily="34" charset="-122"/>
                <a:cs typeface="Calibri" pitchFamily="34" charset="-120"/>
              </a:rPr>
              <a:t> </a:t>
            </a:r>
            <a:r>
              <a:rPr lang="en-US" sz="2000" b="1" dirty="0" err="1">
                <a:solidFill>
                  <a:srgbClr val="111827"/>
                </a:solidFill>
                <a:latin typeface="+mj-lt"/>
                <a:ea typeface="Calibri" pitchFamily="34" charset="-122"/>
                <a:cs typeface="Calibri" pitchFamily="34" charset="-120"/>
              </a:rPr>
              <a:t>đặt</a:t>
            </a:r>
            <a:r>
              <a:rPr lang="en-US" sz="2000" b="1" dirty="0">
                <a:solidFill>
                  <a:srgbClr val="111827"/>
                </a:solidFill>
                <a:latin typeface="+mj-lt"/>
                <a:ea typeface="Calibri" pitchFamily="34" charset="-122"/>
                <a:cs typeface="Calibri" pitchFamily="34" charset="-120"/>
              </a:rPr>
              <a:t> </a:t>
            </a:r>
            <a:r>
              <a:rPr lang="en-US" sz="2000" b="1" dirty="0" err="1">
                <a:solidFill>
                  <a:srgbClr val="111827"/>
                </a:solidFill>
                <a:latin typeface="+mj-lt"/>
                <a:ea typeface="Calibri" pitchFamily="34" charset="-122"/>
                <a:cs typeface="Calibri" pitchFamily="34" charset="-120"/>
              </a:rPr>
              <a:t>phòng</a:t>
            </a:r>
            <a:r>
              <a:rPr lang="en-US" sz="2000" b="1" dirty="0">
                <a:solidFill>
                  <a:srgbClr val="111827"/>
                </a:solidFill>
                <a:latin typeface="+mj-lt"/>
                <a:ea typeface="Calibri" pitchFamily="34" charset="-122"/>
                <a:cs typeface="Calibri" pitchFamily="34" charset="-120"/>
              </a:rPr>
              <a:t> </a:t>
            </a:r>
            <a:r>
              <a:rPr lang="en-US" sz="2000" b="1" dirty="0" err="1">
                <a:solidFill>
                  <a:srgbClr val="111827"/>
                </a:solidFill>
                <a:latin typeface="+mj-lt"/>
                <a:ea typeface="Calibri" pitchFamily="34" charset="-122"/>
                <a:cs typeface="Calibri" pitchFamily="34" charset="-120"/>
              </a:rPr>
              <a:t>trực</a:t>
            </a:r>
            <a:r>
              <a:rPr lang="en-US" sz="2000" b="1" dirty="0">
                <a:solidFill>
                  <a:srgbClr val="111827"/>
                </a:solidFill>
                <a:latin typeface="+mj-lt"/>
                <a:ea typeface="Calibri" pitchFamily="34" charset="-122"/>
                <a:cs typeface="Calibri" pitchFamily="34" charset="-120"/>
              </a:rPr>
              <a:t> </a:t>
            </a:r>
            <a:r>
              <a:rPr lang="en-US" sz="2000" b="1" dirty="0" err="1">
                <a:solidFill>
                  <a:srgbClr val="111827"/>
                </a:solidFill>
                <a:latin typeface="+mj-lt"/>
                <a:ea typeface="Calibri" pitchFamily="34" charset="-122"/>
                <a:cs typeface="Calibri" pitchFamily="34" charset="-120"/>
              </a:rPr>
              <a:t>tuyến</a:t>
            </a:r>
            <a:endParaRPr lang="en-US" sz="2000" dirty="0">
              <a:latin typeface="+mj-lt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067AE7F-37DC-9DDE-FC42-4017A02BD39C}"/>
              </a:ext>
            </a:extLst>
          </p:cNvPr>
          <p:cNvSpPr txBox="1"/>
          <p:nvPr/>
        </p:nvSpPr>
        <p:spPr>
          <a:xfrm>
            <a:off x="120221" y="3321193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000" b="1" dirty="0" err="1">
                <a:latin typeface="Aptos Display" panose="020B0004020202020204" pitchFamily="34" charset="0"/>
                <a:ea typeface="Calibri" pitchFamily="34" charset="-122"/>
                <a:cs typeface="Calibri" pitchFamily="34" charset="-120"/>
              </a:rPr>
              <a:t>Thực</a:t>
            </a:r>
            <a:r>
              <a:rPr lang="en-US" sz="2000" b="1" dirty="0">
                <a:latin typeface="Aptos Display" panose="020B0004020202020204" pitchFamily="34" charset="0"/>
                <a:ea typeface="Calibri" pitchFamily="34" charset="-122"/>
                <a:cs typeface="Calibri" pitchFamily="34" charset="-120"/>
              </a:rPr>
              <a:t> </a:t>
            </a:r>
            <a:r>
              <a:rPr lang="en-US" sz="2000" b="1" dirty="0" err="1">
                <a:latin typeface="Aptos Display" panose="020B0004020202020204" pitchFamily="34" charset="0"/>
                <a:ea typeface="Calibri" pitchFamily="34" charset="-122"/>
                <a:cs typeface="Calibri" pitchFamily="34" charset="-120"/>
              </a:rPr>
              <a:t>trạng</a:t>
            </a:r>
            <a:r>
              <a:rPr lang="en-US" sz="2000" b="1" dirty="0">
                <a:latin typeface="Aptos Display" panose="020B0004020202020204" pitchFamily="34" charset="0"/>
                <a:ea typeface="Calibri" pitchFamily="34" charset="-122"/>
                <a:cs typeface="Calibri" pitchFamily="34" charset="-120"/>
              </a:rPr>
              <a:t> </a:t>
            </a:r>
            <a:r>
              <a:rPr lang="en-US" sz="2000" b="1" dirty="0" err="1">
                <a:latin typeface="Aptos Display" panose="020B0004020202020204" pitchFamily="34" charset="0"/>
                <a:ea typeface="Calibri" pitchFamily="34" charset="-122"/>
                <a:cs typeface="Calibri" pitchFamily="34" charset="-120"/>
              </a:rPr>
              <a:t>tại</a:t>
            </a:r>
            <a:r>
              <a:rPr lang="en-US" sz="2000" b="1" dirty="0">
                <a:latin typeface="Aptos Display" panose="020B0004020202020204" pitchFamily="34" charset="0"/>
                <a:ea typeface="Calibri" pitchFamily="34" charset="-122"/>
                <a:cs typeface="Calibri" pitchFamily="34" charset="-120"/>
              </a:rPr>
              <a:t> </a:t>
            </a:r>
            <a:r>
              <a:rPr lang="en-US" sz="2000" b="1" dirty="0" err="1">
                <a:latin typeface="Aptos Display" panose="020B0004020202020204" pitchFamily="34" charset="0"/>
                <a:ea typeface="Calibri" pitchFamily="34" charset="-122"/>
                <a:cs typeface="Calibri" pitchFamily="34" charset="-120"/>
              </a:rPr>
              <a:t>tỉnh</a:t>
            </a:r>
            <a:r>
              <a:rPr lang="en-US" sz="2000" b="1" dirty="0">
                <a:latin typeface="Aptos Display" panose="020B0004020202020204" pitchFamily="34" charset="0"/>
                <a:ea typeface="Calibri" pitchFamily="34" charset="-122"/>
                <a:cs typeface="Calibri" pitchFamily="34" charset="-120"/>
              </a:rPr>
              <a:t> </a:t>
            </a:r>
            <a:r>
              <a:rPr lang="en-US" sz="2000" b="1" dirty="0" err="1">
                <a:latin typeface="Aptos Display" panose="020B0004020202020204" pitchFamily="34" charset="0"/>
                <a:ea typeface="Calibri" pitchFamily="34" charset="-122"/>
                <a:cs typeface="Calibri" pitchFamily="34" charset="-120"/>
              </a:rPr>
              <a:t>Vĩnh</a:t>
            </a:r>
            <a:r>
              <a:rPr lang="en-US" sz="2000" b="1" dirty="0">
                <a:latin typeface="Aptos Display" panose="020B0004020202020204" pitchFamily="34" charset="0"/>
                <a:ea typeface="Calibri" pitchFamily="34" charset="-122"/>
                <a:cs typeface="Calibri" pitchFamily="34" charset="-120"/>
              </a:rPr>
              <a:t> Long</a:t>
            </a:r>
            <a:endParaRPr lang="en-US" sz="2000" dirty="0">
              <a:latin typeface="Aptos Display" panose="020B0004020202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D02E4FA-FBEA-033C-8491-D4B7FD7EE17A}"/>
              </a:ext>
            </a:extLst>
          </p:cNvPr>
          <p:cNvSpPr txBox="1"/>
          <p:nvPr/>
        </p:nvSpPr>
        <p:spPr>
          <a:xfrm>
            <a:off x="285535" y="3743636"/>
            <a:ext cx="8179338" cy="26300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05740" indent="-205740" algn="just">
              <a:lnSpc>
                <a:spcPct val="120000"/>
              </a:lnSpc>
              <a:spcAft>
                <a:spcPts val="600"/>
              </a:spcAft>
              <a:buSzPct val="100000"/>
              <a:buChar char="•"/>
            </a:pPr>
            <a:r>
              <a:rPr lang="en-US" sz="1800" dirty="0" err="1">
                <a:solidFill>
                  <a:srgbClr val="111827"/>
                </a:solidFill>
                <a:latin typeface="+mj-lt"/>
                <a:ea typeface="Calibri" pitchFamily="34" charset="-122"/>
                <a:cs typeface="Calibri" pitchFamily="34" charset="-120"/>
              </a:rPr>
              <a:t>Vĩnh</a:t>
            </a:r>
            <a:r>
              <a:rPr lang="en-US" sz="1800" dirty="0">
                <a:solidFill>
                  <a:srgbClr val="111827"/>
                </a:solidFill>
                <a:latin typeface="+mj-lt"/>
                <a:ea typeface="Calibri" pitchFamily="34" charset="-122"/>
                <a:cs typeface="Calibri" pitchFamily="34" charset="-120"/>
              </a:rPr>
              <a:t> Long </a:t>
            </a:r>
            <a:r>
              <a:rPr lang="en-US" sz="1800" dirty="0" err="1">
                <a:solidFill>
                  <a:srgbClr val="111827"/>
                </a:solidFill>
                <a:latin typeface="+mj-lt"/>
                <a:ea typeface="Calibri" pitchFamily="34" charset="-122"/>
                <a:cs typeface="Calibri" pitchFamily="34" charset="-120"/>
              </a:rPr>
              <a:t>có</a:t>
            </a:r>
            <a:r>
              <a:rPr lang="en-US" sz="1800" dirty="0">
                <a:solidFill>
                  <a:srgbClr val="111827"/>
                </a:solidFill>
                <a:latin typeface="+mj-lt"/>
                <a:ea typeface="Calibri" pitchFamily="34" charset="-122"/>
                <a:cs typeface="Calibri" pitchFamily="34" charset="-120"/>
              </a:rPr>
              <a:t> </a:t>
            </a:r>
            <a:r>
              <a:rPr lang="en-US" sz="1800" dirty="0" err="1">
                <a:solidFill>
                  <a:srgbClr val="111827"/>
                </a:solidFill>
                <a:latin typeface="+mj-lt"/>
                <a:ea typeface="Calibri" pitchFamily="34" charset="-122"/>
                <a:cs typeface="Calibri" pitchFamily="34" charset="-120"/>
              </a:rPr>
              <a:t>tiềm</a:t>
            </a:r>
            <a:r>
              <a:rPr lang="en-US" sz="1800" dirty="0">
                <a:solidFill>
                  <a:srgbClr val="111827"/>
                </a:solidFill>
                <a:latin typeface="+mj-lt"/>
                <a:ea typeface="Calibri" pitchFamily="34" charset="-122"/>
                <a:cs typeface="Calibri" pitchFamily="34" charset="-120"/>
              </a:rPr>
              <a:t> </a:t>
            </a:r>
            <a:r>
              <a:rPr lang="en-US" sz="1800" dirty="0" err="1">
                <a:solidFill>
                  <a:srgbClr val="111827"/>
                </a:solidFill>
                <a:latin typeface="+mj-lt"/>
                <a:ea typeface="Calibri" pitchFamily="34" charset="-122"/>
                <a:cs typeface="Calibri" pitchFamily="34" charset="-120"/>
              </a:rPr>
              <a:t>năng</a:t>
            </a:r>
            <a:r>
              <a:rPr lang="en-US" sz="1800" dirty="0">
                <a:solidFill>
                  <a:srgbClr val="111827"/>
                </a:solidFill>
                <a:latin typeface="+mj-lt"/>
                <a:ea typeface="Calibri" pitchFamily="34" charset="-122"/>
                <a:cs typeface="Calibri" pitchFamily="34" charset="-120"/>
              </a:rPr>
              <a:t> du </a:t>
            </a:r>
            <a:r>
              <a:rPr lang="en-US" sz="1800" dirty="0" err="1">
                <a:solidFill>
                  <a:srgbClr val="111827"/>
                </a:solidFill>
                <a:latin typeface="+mj-lt"/>
                <a:ea typeface="Calibri" pitchFamily="34" charset="-122"/>
                <a:cs typeface="Calibri" pitchFamily="34" charset="-120"/>
              </a:rPr>
              <a:t>lịch</a:t>
            </a:r>
            <a:r>
              <a:rPr lang="en-US" sz="1800" dirty="0">
                <a:solidFill>
                  <a:srgbClr val="111827"/>
                </a:solidFill>
                <a:latin typeface="+mj-lt"/>
                <a:ea typeface="Calibri" pitchFamily="34" charset="-122"/>
                <a:cs typeface="Calibri" pitchFamily="34" charset="-120"/>
              </a:rPr>
              <a:t> – </a:t>
            </a:r>
            <a:r>
              <a:rPr lang="en-US" sz="1800" dirty="0" err="1">
                <a:solidFill>
                  <a:srgbClr val="111827"/>
                </a:solidFill>
                <a:latin typeface="+mj-lt"/>
                <a:ea typeface="Calibri" pitchFamily="34" charset="-122"/>
                <a:cs typeface="Calibri" pitchFamily="34" charset="-120"/>
              </a:rPr>
              <a:t>nhu</a:t>
            </a:r>
            <a:r>
              <a:rPr lang="en-US" sz="1800" dirty="0">
                <a:solidFill>
                  <a:srgbClr val="111827"/>
                </a:solidFill>
                <a:latin typeface="+mj-lt"/>
                <a:ea typeface="Calibri" pitchFamily="34" charset="-122"/>
                <a:cs typeface="Calibri" pitchFamily="34" charset="-120"/>
              </a:rPr>
              <a:t> </a:t>
            </a:r>
            <a:r>
              <a:rPr lang="en-US" sz="1800" dirty="0" err="1">
                <a:solidFill>
                  <a:srgbClr val="111827"/>
                </a:solidFill>
                <a:latin typeface="+mj-lt"/>
                <a:ea typeface="Calibri" pitchFamily="34" charset="-122"/>
                <a:cs typeface="Calibri" pitchFamily="34" charset="-120"/>
              </a:rPr>
              <a:t>cầu</a:t>
            </a:r>
            <a:r>
              <a:rPr lang="en-US" sz="1800" dirty="0">
                <a:solidFill>
                  <a:srgbClr val="111827"/>
                </a:solidFill>
                <a:latin typeface="+mj-lt"/>
                <a:ea typeface="Calibri" pitchFamily="34" charset="-122"/>
                <a:cs typeface="Calibri" pitchFamily="34" charset="-120"/>
              </a:rPr>
              <a:t> </a:t>
            </a:r>
            <a:r>
              <a:rPr lang="en-US" sz="1800" dirty="0" err="1">
                <a:solidFill>
                  <a:srgbClr val="111827"/>
                </a:solidFill>
                <a:latin typeface="+mj-lt"/>
                <a:ea typeface="Calibri" pitchFamily="34" charset="-122"/>
                <a:cs typeface="Calibri" pitchFamily="34" charset="-120"/>
              </a:rPr>
              <a:t>lưu</a:t>
            </a:r>
            <a:r>
              <a:rPr lang="en-US" sz="1800" dirty="0">
                <a:solidFill>
                  <a:srgbClr val="111827"/>
                </a:solidFill>
                <a:latin typeface="+mj-lt"/>
                <a:ea typeface="Calibri" pitchFamily="34" charset="-122"/>
                <a:cs typeface="Calibri" pitchFamily="34" charset="-120"/>
              </a:rPr>
              <a:t> </a:t>
            </a:r>
            <a:r>
              <a:rPr lang="en-US" sz="1800" dirty="0" err="1">
                <a:solidFill>
                  <a:srgbClr val="111827"/>
                </a:solidFill>
                <a:latin typeface="+mj-lt"/>
                <a:ea typeface="Calibri" pitchFamily="34" charset="-122"/>
                <a:cs typeface="Calibri" pitchFamily="34" charset="-120"/>
              </a:rPr>
              <a:t>trú</a:t>
            </a:r>
            <a:r>
              <a:rPr lang="en-US" sz="1800" dirty="0">
                <a:solidFill>
                  <a:srgbClr val="111827"/>
                </a:solidFill>
                <a:latin typeface="+mj-lt"/>
                <a:ea typeface="Calibri" pitchFamily="34" charset="-122"/>
                <a:cs typeface="Calibri" pitchFamily="34" charset="-120"/>
              </a:rPr>
              <a:t> </a:t>
            </a:r>
            <a:r>
              <a:rPr lang="en-US" sz="1800" dirty="0" err="1">
                <a:solidFill>
                  <a:srgbClr val="111827"/>
                </a:solidFill>
                <a:latin typeface="+mj-lt"/>
                <a:ea typeface="Calibri" pitchFamily="34" charset="-122"/>
                <a:cs typeface="Calibri" pitchFamily="34" charset="-120"/>
              </a:rPr>
              <a:t>tăng</a:t>
            </a:r>
            <a:r>
              <a:rPr lang="en-US" sz="1800" dirty="0">
                <a:solidFill>
                  <a:srgbClr val="111827"/>
                </a:solidFill>
                <a:latin typeface="+mj-lt"/>
                <a:ea typeface="Calibri" pitchFamily="34" charset="-122"/>
                <a:cs typeface="Calibri" pitchFamily="34" charset="-120"/>
              </a:rPr>
              <a:t> (</a:t>
            </a:r>
            <a:r>
              <a:rPr lang="en-US" sz="1800" dirty="0" err="1">
                <a:solidFill>
                  <a:srgbClr val="111827"/>
                </a:solidFill>
                <a:latin typeface="+mj-lt"/>
                <a:ea typeface="Calibri" pitchFamily="34" charset="-122"/>
                <a:cs typeface="Calibri" pitchFamily="34" charset="-120"/>
              </a:rPr>
              <a:t>tham</a:t>
            </a:r>
            <a:r>
              <a:rPr lang="en-US" sz="1800" dirty="0">
                <a:solidFill>
                  <a:srgbClr val="111827"/>
                </a:solidFill>
                <a:latin typeface="+mj-lt"/>
                <a:ea typeface="Calibri" pitchFamily="34" charset="-122"/>
                <a:cs typeface="Calibri" pitchFamily="34" charset="-120"/>
              </a:rPr>
              <a:t> </a:t>
            </a:r>
            <a:r>
              <a:rPr lang="en-US" sz="1800" dirty="0" err="1">
                <a:solidFill>
                  <a:srgbClr val="111827"/>
                </a:solidFill>
                <a:latin typeface="+mj-lt"/>
                <a:ea typeface="Calibri" pitchFamily="34" charset="-122"/>
                <a:cs typeface="Calibri" pitchFamily="34" charset="-120"/>
              </a:rPr>
              <a:t>quan</a:t>
            </a:r>
            <a:r>
              <a:rPr lang="en-US" sz="1800" dirty="0">
                <a:solidFill>
                  <a:srgbClr val="111827"/>
                </a:solidFill>
                <a:latin typeface="+mj-lt"/>
                <a:ea typeface="Calibri" pitchFamily="34" charset="-122"/>
                <a:cs typeface="Calibri" pitchFamily="34" charset="-120"/>
              </a:rPr>
              <a:t>, </a:t>
            </a:r>
            <a:r>
              <a:rPr lang="en-US" sz="1800" dirty="0" err="1">
                <a:solidFill>
                  <a:srgbClr val="111827"/>
                </a:solidFill>
                <a:latin typeface="+mj-lt"/>
                <a:ea typeface="Calibri" pitchFamily="34" charset="-122"/>
                <a:cs typeface="Calibri" pitchFamily="34" charset="-120"/>
              </a:rPr>
              <a:t>nghỉ</a:t>
            </a:r>
            <a:r>
              <a:rPr lang="en-US" sz="1800" dirty="0">
                <a:solidFill>
                  <a:srgbClr val="111827"/>
                </a:solidFill>
                <a:latin typeface="+mj-lt"/>
                <a:ea typeface="Calibri" pitchFamily="34" charset="-122"/>
                <a:cs typeface="Calibri" pitchFamily="34" charset="-120"/>
              </a:rPr>
              <a:t> </a:t>
            </a:r>
            <a:r>
              <a:rPr lang="en-US" sz="1800" dirty="0" err="1">
                <a:solidFill>
                  <a:srgbClr val="111827"/>
                </a:solidFill>
                <a:latin typeface="+mj-lt"/>
                <a:ea typeface="Calibri" pitchFamily="34" charset="-122"/>
                <a:cs typeface="Calibri" pitchFamily="34" charset="-120"/>
              </a:rPr>
              <a:t>dưỡng</a:t>
            </a:r>
            <a:r>
              <a:rPr lang="en-US" sz="1800" dirty="0">
                <a:solidFill>
                  <a:srgbClr val="111827"/>
                </a:solidFill>
                <a:latin typeface="+mj-lt"/>
                <a:ea typeface="Calibri" pitchFamily="34" charset="-122"/>
                <a:cs typeface="Calibri" pitchFamily="34" charset="-120"/>
              </a:rPr>
              <a:t>, </a:t>
            </a:r>
            <a:r>
              <a:rPr lang="en-US" sz="1800" dirty="0" err="1">
                <a:solidFill>
                  <a:srgbClr val="111827"/>
                </a:solidFill>
                <a:latin typeface="+mj-lt"/>
                <a:ea typeface="Calibri" pitchFamily="34" charset="-122"/>
                <a:cs typeface="Calibri" pitchFamily="34" charset="-120"/>
              </a:rPr>
              <a:t>công</a:t>
            </a:r>
            <a:r>
              <a:rPr lang="en-US" sz="1800" dirty="0">
                <a:solidFill>
                  <a:srgbClr val="111827"/>
                </a:solidFill>
                <a:latin typeface="+mj-lt"/>
                <a:ea typeface="Calibri" pitchFamily="34" charset="-122"/>
                <a:cs typeface="Calibri" pitchFamily="34" charset="-120"/>
              </a:rPr>
              <a:t> </a:t>
            </a:r>
            <a:r>
              <a:rPr lang="en-US" sz="1800" dirty="0" err="1">
                <a:solidFill>
                  <a:srgbClr val="111827"/>
                </a:solidFill>
                <a:latin typeface="+mj-lt"/>
                <a:ea typeface="Calibri" pitchFamily="34" charset="-122"/>
                <a:cs typeface="Calibri" pitchFamily="34" charset="-120"/>
              </a:rPr>
              <a:t>tác</a:t>
            </a:r>
            <a:r>
              <a:rPr lang="en-US" sz="1800" dirty="0">
                <a:solidFill>
                  <a:srgbClr val="111827"/>
                </a:solidFill>
                <a:latin typeface="+mj-lt"/>
                <a:ea typeface="Calibri" pitchFamily="34" charset="-122"/>
                <a:cs typeface="Calibri" pitchFamily="34" charset="-120"/>
              </a:rPr>
              <a:t>).</a:t>
            </a:r>
            <a:endParaRPr lang="en-US" sz="1800" dirty="0">
              <a:latin typeface="+mj-lt"/>
            </a:endParaRPr>
          </a:p>
          <a:p>
            <a:pPr marL="205740" indent="-205740" algn="just">
              <a:lnSpc>
                <a:spcPct val="120000"/>
              </a:lnSpc>
              <a:spcAft>
                <a:spcPts val="600"/>
              </a:spcAft>
              <a:buSzPct val="100000"/>
              <a:buChar char="•"/>
            </a:pPr>
            <a:r>
              <a:rPr lang="en-US" sz="1800" dirty="0">
                <a:solidFill>
                  <a:srgbClr val="111827"/>
                </a:solidFill>
                <a:latin typeface="+mj-lt"/>
                <a:ea typeface="Calibri" pitchFamily="34" charset="-122"/>
                <a:cs typeface="Calibri" pitchFamily="34" charset="-120"/>
              </a:rPr>
              <a:t>Thông tin </a:t>
            </a:r>
            <a:r>
              <a:rPr lang="en-US" sz="1800" dirty="0" err="1">
                <a:solidFill>
                  <a:srgbClr val="111827"/>
                </a:solidFill>
                <a:latin typeface="+mj-lt"/>
                <a:ea typeface="Calibri" pitchFamily="34" charset="-122"/>
                <a:cs typeface="Calibri" pitchFamily="34" charset="-120"/>
              </a:rPr>
              <a:t>khách</a:t>
            </a:r>
            <a:r>
              <a:rPr lang="en-US" sz="1800" dirty="0">
                <a:solidFill>
                  <a:srgbClr val="111827"/>
                </a:solidFill>
                <a:latin typeface="+mj-lt"/>
                <a:ea typeface="Calibri" pitchFamily="34" charset="-122"/>
                <a:cs typeface="Calibri" pitchFamily="34" charset="-120"/>
              </a:rPr>
              <a:t> </a:t>
            </a:r>
            <a:r>
              <a:rPr lang="en-US" sz="1800" dirty="0" err="1">
                <a:solidFill>
                  <a:srgbClr val="111827"/>
                </a:solidFill>
                <a:latin typeface="+mj-lt"/>
                <a:ea typeface="Calibri" pitchFamily="34" charset="-122"/>
                <a:cs typeface="Calibri" pitchFamily="34" charset="-120"/>
              </a:rPr>
              <a:t>sạn</a:t>
            </a:r>
            <a:r>
              <a:rPr lang="en-US" sz="1800" dirty="0">
                <a:solidFill>
                  <a:srgbClr val="111827"/>
                </a:solidFill>
                <a:latin typeface="+mj-lt"/>
                <a:ea typeface="Calibri" pitchFamily="34" charset="-122"/>
                <a:cs typeface="Calibri" pitchFamily="34" charset="-120"/>
              </a:rPr>
              <a:t> </a:t>
            </a:r>
            <a:r>
              <a:rPr lang="en-US" sz="1800" dirty="0" err="1">
                <a:solidFill>
                  <a:srgbClr val="111827"/>
                </a:solidFill>
                <a:latin typeface="+mj-lt"/>
                <a:ea typeface="Calibri" pitchFamily="34" charset="-122"/>
                <a:cs typeface="Calibri" pitchFamily="34" charset="-120"/>
              </a:rPr>
              <a:t>còn</a:t>
            </a:r>
            <a:r>
              <a:rPr lang="en-US" sz="1800" dirty="0">
                <a:solidFill>
                  <a:srgbClr val="111827"/>
                </a:solidFill>
                <a:latin typeface="+mj-lt"/>
                <a:ea typeface="Calibri" pitchFamily="34" charset="-122"/>
                <a:cs typeface="Calibri" pitchFamily="34" charset="-120"/>
              </a:rPr>
              <a:t> </a:t>
            </a:r>
            <a:r>
              <a:rPr lang="en-US" sz="1800" dirty="0" err="1">
                <a:solidFill>
                  <a:srgbClr val="111827"/>
                </a:solidFill>
                <a:latin typeface="+mj-lt"/>
                <a:ea typeface="Calibri" pitchFamily="34" charset="-122"/>
                <a:cs typeface="Calibri" pitchFamily="34" charset="-120"/>
              </a:rPr>
              <a:t>phân</a:t>
            </a:r>
            <a:r>
              <a:rPr lang="en-US" sz="1800" dirty="0">
                <a:solidFill>
                  <a:srgbClr val="111827"/>
                </a:solidFill>
                <a:latin typeface="+mj-lt"/>
                <a:ea typeface="Calibri" pitchFamily="34" charset="-122"/>
                <a:cs typeface="Calibri" pitchFamily="34" charset="-120"/>
              </a:rPr>
              <a:t> </a:t>
            </a:r>
            <a:r>
              <a:rPr lang="en-US" sz="1800" dirty="0" err="1">
                <a:solidFill>
                  <a:srgbClr val="111827"/>
                </a:solidFill>
                <a:latin typeface="+mj-lt"/>
                <a:ea typeface="Calibri" pitchFamily="34" charset="-122"/>
                <a:cs typeface="Calibri" pitchFamily="34" charset="-120"/>
              </a:rPr>
              <a:t>tán</a:t>
            </a:r>
            <a:r>
              <a:rPr lang="en-US" sz="1800" dirty="0">
                <a:solidFill>
                  <a:srgbClr val="111827"/>
                </a:solidFill>
                <a:latin typeface="+mj-lt"/>
                <a:ea typeface="Calibri" pitchFamily="34" charset="-122"/>
                <a:cs typeface="Calibri" pitchFamily="34" charset="-120"/>
              </a:rPr>
              <a:t>: </a:t>
            </a:r>
            <a:r>
              <a:rPr lang="en-US" sz="1800" dirty="0" err="1">
                <a:solidFill>
                  <a:srgbClr val="111827"/>
                </a:solidFill>
                <a:latin typeface="+mj-lt"/>
                <a:ea typeface="Calibri" pitchFamily="34" charset="-122"/>
                <a:cs typeface="Calibri" pitchFamily="34" charset="-120"/>
              </a:rPr>
              <a:t>mạng</a:t>
            </a:r>
            <a:r>
              <a:rPr lang="en-US" sz="1800" dirty="0">
                <a:solidFill>
                  <a:srgbClr val="111827"/>
                </a:solidFill>
                <a:latin typeface="+mj-lt"/>
                <a:ea typeface="Calibri" pitchFamily="34" charset="-122"/>
                <a:cs typeface="Calibri" pitchFamily="34" charset="-120"/>
              </a:rPr>
              <a:t> </a:t>
            </a:r>
            <a:r>
              <a:rPr lang="en-US" sz="1800" dirty="0" err="1">
                <a:solidFill>
                  <a:srgbClr val="111827"/>
                </a:solidFill>
                <a:latin typeface="+mj-lt"/>
                <a:ea typeface="Calibri" pitchFamily="34" charset="-122"/>
                <a:cs typeface="Calibri" pitchFamily="34" charset="-120"/>
              </a:rPr>
              <a:t>xã</a:t>
            </a:r>
            <a:r>
              <a:rPr lang="en-US" sz="1800" dirty="0">
                <a:solidFill>
                  <a:srgbClr val="111827"/>
                </a:solidFill>
                <a:latin typeface="+mj-lt"/>
                <a:ea typeface="Calibri" pitchFamily="34" charset="-122"/>
                <a:cs typeface="Calibri" pitchFamily="34" charset="-120"/>
              </a:rPr>
              <a:t> </a:t>
            </a:r>
            <a:r>
              <a:rPr lang="en-US" sz="1800" dirty="0" err="1">
                <a:solidFill>
                  <a:srgbClr val="111827"/>
                </a:solidFill>
                <a:latin typeface="+mj-lt"/>
                <a:ea typeface="Calibri" pitchFamily="34" charset="-122"/>
                <a:cs typeface="Calibri" pitchFamily="34" charset="-120"/>
              </a:rPr>
              <a:t>hội</a:t>
            </a:r>
            <a:r>
              <a:rPr lang="en-US" sz="1800" dirty="0">
                <a:solidFill>
                  <a:srgbClr val="111827"/>
                </a:solidFill>
                <a:latin typeface="+mj-lt"/>
                <a:ea typeface="Calibri" pitchFamily="34" charset="-122"/>
                <a:cs typeface="Calibri" pitchFamily="34" charset="-120"/>
              </a:rPr>
              <a:t>, website </a:t>
            </a:r>
            <a:r>
              <a:rPr lang="en-US" sz="1800" dirty="0" err="1">
                <a:solidFill>
                  <a:srgbClr val="111827"/>
                </a:solidFill>
                <a:latin typeface="+mj-lt"/>
                <a:ea typeface="Calibri" pitchFamily="34" charset="-122"/>
                <a:cs typeface="Calibri" pitchFamily="34" charset="-120"/>
              </a:rPr>
              <a:t>riêng</a:t>
            </a:r>
            <a:r>
              <a:rPr lang="en-US" sz="1800" dirty="0">
                <a:solidFill>
                  <a:srgbClr val="111827"/>
                </a:solidFill>
                <a:latin typeface="+mj-lt"/>
                <a:ea typeface="Calibri" pitchFamily="34" charset="-122"/>
                <a:cs typeface="Calibri" pitchFamily="34" charset="-120"/>
              </a:rPr>
              <a:t> </a:t>
            </a:r>
            <a:r>
              <a:rPr lang="en-US" sz="1800" dirty="0" err="1">
                <a:solidFill>
                  <a:srgbClr val="111827"/>
                </a:solidFill>
                <a:latin typeface="+mj-lt"/>
                <a:ea typeface="Calibri" pitchFamily="34" charset="-122"/>
                <a:cs typeface="Calibri" pitchFamily="34" charset="-120"/>
              </a:rPr>
              <a:t>lẻ</a:t>
            </a:r>
            <a:r>
              <a:rPr lang="en-US" sz="1800" dirty="0">
                <a:solidFill>
                  <a:srgbClr val="111827"/>
                </a:solidFill>
                <a:latin typeface="+mj-lt"/>
                <a:ea typeface="Calibri" pitchFamily="34" charset="-122"/>
                <a:cs typeface="Calibri" pitchFamily="34" charset="-120"/>
              </a:rPr>
              <a:t> → </a:t>
            </a:r>
            <a:r>
              <a:rPr lang="en-US" sz="1800" dirty="0" err="1">
                <a:solidFill>
                  <a:srgbClr val="111827"/>
                </a:solidFill>
                <a:latin typeface="+mj-lt"/>
                <a:ea typeface="Calibri" pitchFamily="34" charset="-122"/>
                <a:cs typeface="Calibri" pitchFamily="34" charset="-120"/>
              </a:rPr>
              <a:t>khó</a:t>
            </a:r>
            <a:r>
              <a:rPr lang="en-US" sz="1800" dirty="0">
                <a:solidFill>
                  <a:srgbClr val="111827"/>
                </a:solidFill>
                <a:latin typeface="+mj-lt"/>
                <a:ea typeface="Calibri" pitchFamily="34" charset="-122"/>
                <a:cs typeface="Calibri" pitchFamily="34" charset="-120"/>
              </a:rPr>
              <a:t> </a:t>
            </a:r>
            <a:r>
              <a:rPr lang="en-US" sz="1800" dirty="0" err="1">
                <a:solidFill>
                  <a:srgbClr val="111827"/>
                </a:solidFill>
                <a:latin typeface="+mj-lt"/>
                <a:ea typeface="Calibri" pitchFamily="34" charset="-122"/>
                <a:cs typeface="Calibri" pitchFamily="34" charset="-120"/>
              </a:rPr>
              <a:t>tìm</a:t>
            </a:r>
            <a:r>
              <a:rPr lang="en-US" sz="1800" dirty="0">
                <a:solidFill>
                  <a:srgbClr val="111827"/>
                </a:solidFill>
                <a:latin typeface="+mj-lt"/>
                <a:ea typeface="Calibri" pitchFamily="34" charset="-122"/>
                <a:cs typeface="Calibri" pitchFamily="34" charset="-120"/>
              </a:rPr>
              <a:t> </a:t>
            </a:r>
            <a:r>
              <a:rPr lang="en-US" sz="1800" dirty="0" err="1">
                <a:solidFill>
                  <a:srgbClr val="111827"/>
                </a:solidFill>
                <a:latin typeface="+mj-lt"/>
                <a:ea typeface="Calibri" pitchFamily="34" charset="-122"/>
                <a:cs typeface="Calibri" pitchFamily="34" charset="-120"/>
              </a:rPr>
              <a:t>kiếm</a:t>
            </a:r>
            <a:r>
              <a:rPr lang="en-US" sz="1800" dirty="0">
                <a:solidFill>
                  <a:srgbClr val="111827"/>
                </a:solidFill>
                <a:latin typeface="+mj-lt"/>
                <a:ea typeface="Calibri" pitchFamily="34" charset="-122"/>
                <a:cs typeface="Calibri" pitchFamily="34" charset="-120"/>
              </a:rPr>
              <a:t> &amp; so </a:t>
            </a:r>
            <a:r>
              <a:rPr lang="en-US" sz="1800" dirty="0" err="1">
                <a:solidFill>
                  <a:srgbClr val="111827"/>
                </a:solidFill>
                <a:latin typeface="+mj-lt"/>
                <a:ea typeface="Calibri" pitchFamily="34" charset="-122"/>
                <a:cs typeface="Calibri" pitchFamily="34" charset="-120"/>
              </a:rPr>
              <a:t>sánh</a:t>
            </a:r>
            <a:r>
              <a:rPr lang="en-US" sz="1800" dirty="0">
                <a:solidFill>
                  <a:srgbClr val="111827"/>
                </a:solidFill>
                <a:latin typeface="+mj-lt"/>
                <a:ea typeface="Calibri" pitchFamily="34" charset="-122"/>
                <a:cs typeface="Calibri" pitchFamily="34" charset="-120"/>
              </a:rPr>
              <a:t>.</a:t>
            </a:r>
            <a:endParaRPr lang="en-US" sz="1800" dirty="0">
              <a:latin typeface="+mj-lt"/>
            </a:endParaRPr>
          </a:p>
          <a:p>
            <a:pPr marL="205740" indent="-205740" algn="just">
              <a:lnSpc>
                <a:spcPct val="120000"/>
              </a:lnSpc>
              <a:spcAft>
                <a:spcPts val="600"/>
              </a:spcAft>
              <a:buSzPct val="100000"/>
              <a:buChar char="•"/>
            </a:pPr>
            <a:r>
              <a:rPr lang="en-US" sz="1800" dirty="0" err="1">
                <a:solidFill>
                  <a:srgbClr val="111827"/>
                </a:solidFill>
                <a:latin typeface="+mj-lt"/>
                <a:ea typeface="Calibri" pitchFamily="34" charset="-122"/>
                <a:cs typeface="Calibri" pitchFamily="34" charset="-120"/>
              </a:rPr>
              <a:t>Nhiều</a:t>
            </a:r>
            <a:r>
              <a:rPr lang="en-US" sz="1800" dirty="0">
                <a:solidFill>
                  <a:srgbClr val="111827"/>
                </a:solidFill>
                <a:latin typeface="+mj-lt"/>
                <a:ea typeface="Calibri" pitchFamily="34" charset="-122"/>
                <a:cs typeface="Calibri" pitchFamily="34" charset="-120"/>
              </a:rPr>
              <a:t> </a:t>
            </a:r>
            <a:r>
              <a:rPr lang="en-US" sz="1800" dirty="0" err="1">
                <a:solidFill>
                  <a:srgbClr val="111827"/>
                </a:solidFill>
                <a:latin typeface="+mj-lt"/>
                <a:ea typeface="Calibri" pitchFamily="34" charset="-122"/>
                <a:cs typeface="Calibri" pitchFamily="34" charset="-120"/>
              </a:rPr>
              <a:t>khách</a:t>
            </a:r>
            <a:r>
              <a:rPr lang="en-US" sz="1800" dirty="0">
                <a:solidFill>
                  <a:srgbClr val="111827"/>
                </a:solidFill>
                <a:latin typeface="+mj-lt"/>
                <a:ea typeface="Calibri" pitchFamily="34" charset="-122"/>
                <a:cs typeface="Calibri" pitchFamily="34" charset="-120"/>
              </a:rPr>
              <a:t> </a:t>
            </a:r>
            <a:r>
              <a:rPr lang="en-US" sz="1800" dirty="0" err="1">
                <a:solidFill>
                  <a:srgbClr val="111827"/>
                </a:solidFill>
                <a:latin typeface="+mj-lt"/>
                <a:ea typeface="Calibri" pitchFamily="34" charset="-122"/>
                <a:cs typeface="Calibri" pitchFamily="34" charset="-120"/>
              </a:rPr>
              <a:t>sạn</a:t>
            </a:r>
            <a:r>
              <a:rPr lang="en-US" sz="1800" dirty="0">
                <a:solidFill>
                  <a:srgbClr val="111827"/>
                </a:solidFill>
                <a:latin typeface="+mj-lt"/>
                <a:ea typeface="Calibri" pitchFamily="34" charset="-122"/>
                <a:cs typeface="Calibri" pitchFamily="34" charset="-120"/>
              </a:rPr>
              <a:t> </a:t>
            </a:r>
            <a:r>
              <a:rPr lang="en-US" sz="1800" dirty="0" err="1">
                <a:solidFill>
                  <a:srgbClr val="111827"/>
                </a:solidFill>
                <a:latin typeface="+mj-lt"/>
                <a:ea typeface="Calibri" pitchFamily="34" charset="-122"/>
                <a:cs typeface="Calibri" pitchFamily="34" charset="-120"/>
              </a:rPr>
              <a:t>nhỏ</a:t>
            </a:r>
            <a:r>
              <a:rPr lang="en-US" sz="1800" dirty="0">
                <a:solidFill>
                  <a:srgbClr val="111827"/>
                </a:solidFill>
                <a:latin typeface="+mj-lt"/>
                <a:ea typeface="Calibri" pitchFamily="34" charset="-122"/>
                <a:cs typeface="Calibri" pitchFamily="34" charset="-120"/>
              </a:rPr>
              <a:t>–</a:t>
            </a:r>
            <a:r>
              <a:rPr lang="en-US" sz="1800" dirty="0" err="1">
                <a:solidFill>
                  <a:srgbClr val="111827"/>
                </a:solidFill>
                <a:latin typeface="+mj-lt"/>
                <a:ea typeface="Calibri" pitchFamily="34" charset="-122"/>
                <a:cs typeface="Calibri" pitchFamily="34" charset="-120"/>
              </a:rPr>
              <a:t>vừa</a:t>
            </a:r>
            <a:r>
              <a:rPr lang="en-US" sz="1800" dirty="0">
                <a:solidFill>
                  <a:srgbClr val="111827"/>
                </a:solidFill>
                <a:latin typeface="+mj-lt"/>
                <a:ea typeface="Calibri" pitchFamily="34" charset="-122"/>
                <a:cs typeface="Calibri" pitchFamily="34" charset="-120"/>
              </a:rPr>
              <a:t> </a:t>
            </a:r>
            <a:r>
              <a:rPr lang="en-US" sz="1800" dirty="0" err="1">
                <a:solidFill>
                  <a:srgbClr val="111827"/>
                </a:solidFill>
                <a:latin typeface="+mj-lt"/>
                <a:ea typeface="Calibri" pitchFamily="34" charset="-122"/>
                <a:cs typeface="Calibri" pitchFamily="34" charset="-120"/>
              </a:rPr>
              <a:t>chưa</a:t>
            </a:r>
            <a:r>
              <a:rPr lang="en-US" sz="1800" dirty="0">
                <a:solidFill>
                  <a:srgbClr val="111827"/>
                </a:solidFill>
                <a:latin typeface="+mj-lt"/>
                <a:ea typeface="Calibri" pitchFamily="34" charset="-122"/>
                <a:cs typeface="Calibri" pitchFamily="34" charset="-120"/>
              </a:rPr>
              <a:t> </a:t>
            </a:r>
            <a:r>
              <a:rPr lang="en-US" sz="1800" dirty="0" err="1">
                <a:solidFill>
                  <a:srgbClr val="111827"/>
                </a:solidFill>
                <a:latin typeface="+mj-lt"/>
                <a:ea typeface="Calibri" pitchFamily="34" charset="-122"/>
                <a:cs typeface="Calibri" pitchFamily="34" charset="-120"/>
              </a:rPr>
              <a:t>áp</a:t>
            </a:r>
            <a:r>
              <a:rPr lang="en-US" sz="1800" dirty="0">
                <a:solidFill>
                  <a:srgbClr val="111827"/>
                </a:solidFill>
                <a:latin typeface="+mj-lt"/>
                <a:ea typeface="Calibri" pitchFamily="34" charset="-122"/>
                <a:cs typeface="Calibri" pitchFamily="34" charset="-120"/>
              </a:rPr>
              <a:t> </a:t>
            </a:r>
            <a:r>
              <a:rPr lang="en-US" sz="1800" dirty="0" err="1">
                <a:solidFill>
                  <a:srgbClr val="111827"/>
                </a:solidFill>
                <a:latin typeface="+mj-lt"/>
                <a:ea typeface="Calibri" pitchFamily="34" charset="-122"/>
                <a:cs typeface="Calibri" pitchFamily="34" charset="-120"/>
              </a:rPr>
              <a:t>dụng</a:t>
            </a:r>
            <a:r>
              <a:rPr lang="en-US" sz="1800" dirty="0">
                <a:solidFill>
                  <a:srgbClr val="111827"/>
                </a:solidFill>
                <a:latin typeface="+mj-lt"/>
                <a:ea typeface="Calibri" pitchFamily="34" charset="-122"/>
                <a:cs typeface="Calibri" pitchFamily="34" charset="-120"/>
              </a:rPr>
              <a:t> </a:t>
            </a:r>
            <a:r>
              <a:rPr lang="en-US" sz="1800" dirty="0" err="1">
                <a:solidFill>
                  <a:srgbClr val="111827"/>
                </a:solidFill>
                <a:latin typeface="+mj-lt"/>
                <a:ea typeface="Calibri" pitchFamily="34" charset="-122"/>
                <a:cs typeface="Calibri" pitchFamily="34" charset="-120"/>
              </a:rPr>
              <a:t>đặt</a:t>
            </a:r>
            <a:r>
              <a:rPr lang="en-US" sz="1800" dirty="0">
                <a:solidFill>
                  <a:srgbClr val="111827"/>
                </a:solidFill>
                <a:latin typeface="+mj-lt"/>
                <a:ea typeface="Calibri" pitchFamily="34" charset="-122"/>
                <a:cs typeface="Calibri" pitchFamily="34" charset="-120"/>
              </a:rPr>
              <a:t> </a:t>
            </a:r>
            <a:r>
              <a:rPr lang="en-US" sz="1800" dirty="0" err="1">
                <a:solidFill>
                  <a:srgbClr val="111827"/>
                </a:solidFill>
                <a:latin typeface="+mj-lt"/>
                <a:ea typeface="Calibri" pitchFamily="34" charset="-122"/>
                <a:cs typeface="Calibri" pitchFamily="34" charset="-120"/>
              </a:rPr>
              <a:t>phòng</a:t>
            </a:r>
            <a:r>
              <a:rPr lang="en-US" sz="1800" dirty="0">
                <a:solidFill>
                  <a:srgbClr val="111827"/>
                </a:solidFill>
                <a:latin typeface="+mj-lt"/>
                <a:ea typeface="Calibri" pitchFamily="34" charset="-122"/>
                <a:cs typeface="Calibri" pitchFamily="34" charset="-120"/>
              </a:rPr>
              <a:t> </a:t>
            </a:r>
            <a:r>
              <a:rPr lang="en-US" sz="1800" dirty="0" err="1">
                <a:solidFill>
                  <a:srgbClr val="111827"/>
                </a:solidFill>
                <a:latin typeface="+mj-lt"/>
                <a:ea typeface="Calibri" pitchFamily="34" charset="-122"/>
                <a:cs typeface="Calibri" pitchFamily="34" charset="-120"/>
              </a:rPr>
              <a:t>trực</a:t>
            </a:r>
            <a:r>
              <a:rPr lang="en-US" sz="1800" dirty="0">
                <a:solidFill>
                  <a:srgbClr val="111827"/>
                </a:solidFill>
                <a:latin typeface="+mj-lt"/>
                <a:ea typeface="Calibri" pitchFamily="34" charset="-122"/>
                <a:cs typeface="Calibri" pitchFamily="34" charset="-120"/>
              </a:rPr>
              <a:t> </a:t>
            </a:r>
            <a:r>
              <a:rPr lang="en-US" sz="1800" dirty="0" err="1">
                <a:solidFill>
                  <a:srgbClr val="111827"/>
                </a:solidFill>
                <a:latin typeface="+mj-lt"/>
                <a:ea typeface="Calibri" pitchFamily="34" charset="-122"/>
                <a:cs typeface="Calibri" pitchFamily="34" charset="-120"/>
              </a:rPr>
              <a:t>tuyến</a:t>
            </a:r>
            <a:r>
              <a:rPr lang="en-US" sz="1800" dirty="0">
                <a:solidFill>
                  <a:srgbClr val="111827"/>
                </a:solidFill>
                <a:latin typeface="+mj-lt"/>
                <a:ea typeface="Calibri" pitchFamily="34" charset="-122"/>
                <a:cs typeface="Calibri" pitchFamily="34" charset="-120"/>
              </a:rPr>
              <a:t>, </a:t>
            </a:r>
            <a:r>
              <a:rPr lang="en-US" sz="1800" dirty="0" err="1">
                <a:solidFill>
                  <a:srgbClr val="111827"/>
                </a:solidFill>
                <a:latin typeface="+mj-lt"/>
                <a:ea typeface="Calibri" pitchFamily="34" charset="-122"/>
                <a:cs typeface="Calibri" pitchFamily="34" charset="-120"/>
              </a:rPr>
              <a:t>quản</a:t>
            </a:r>
            <a:r>
              <a:rPr lang="en-US" sz="1800" dirty="0">
                <a:solidFill>
                  <a:srgbClr val="111827"/>
                </a:solidFill>
                <a:latin typeface="+mj-lt"/>
                <a:ea typeface="Calibri" pitchFamily="34" charset="-122"/>
                <a:cs typeface="Calibri" pitchFamily="34" charset="-120"/>
              </a:rPr>
              <a:t> </a:t>
            </a:r>
            <a:r>
              <a:rPr lang="en-US" sz="1800" dirty="0" err="1">
                <a:solidFill>
                  <a:srgbClr val="111827"/>
                </a:solidFill>
                <a:latin typeface="+mj-lt"/>
                <a:ea typeface="Calibri" pitchFamily="34" charset="-122"/>
                <a:cs typeface="Calibri" pitchFamily="34" charset="-120"/>
              </a:rPr>
              <a:t>lý</a:t>
            </a:r>
            <a:r>
              <a:rPr lang="en-US" sz="1800" dirty="0">
                <a:solidFill>
                  <a:srgbClr val="111827"/>
                </a:solidFill>
                <a:latin typeface="+mj-lt"/>
                <a:ea typeface="Calibri" pitchFamily="34" charset="-122"/>
                <a:cs typeface="Calibri" pitchFamily="34" charset="-120"/>
              </a:rPr>
              <a:t> </a:t>
            </a:r>
            <a:r>
              <a:rPr lang="en-US" sz="1800" dirty="0" err="1">
                <a:solidFill>
                  <a:srgbClr val="111827"/>
                </a:solidFill>
                <a:latin typeface="+mj-lt"/>
                <a:ea typeface="Calibri" pitchFamily="34" charset="-122"/>
                <a:cs typeface="Calibri" pitchFamily="34" charset="-120"/>
              </a:rPr>
              <a:t>thủ</a:t>
            </a:r>
            <a:r>
              <a:rPr lang="en-US" sz="1800" dirty="0">
                <a:solidFill>
                  <a:srgbClr val="111827"/>
                </a:solidFill>
                <a:latin typeface="+mj-lt"/>
                <a:ea typeface="Calibri" pitchFamily="34" charset="-122"/>
                <a:cs typeface="Calibri" pitchFamily="34" charset="-120"/>
              </a:rPr>
              <a:t> </a:t>
            </a:r>
            <a:r>
              <a:rPr lang="en-US" sz="1800" dirty="0" err="1">
                <a:solidFill>
                  <a:srgbClr val="111827"/>
                </a:solidFill>
                <a:latin typeface="+mj-lt"/>
                <a:ea typeface="Calibri" pitchFamily="34" charset="-122"/>
                <a:cs typeface="Calibri" pitchFamily="34" charset="-120"/>
              </a:rPr>
              <a:t>công</a:t>
            </a:r>
            <a:r>
              <a:rPr lang="en-US" sz="1800" dirty="0">
                <a:solidFill>
                  <a:srgbClr val="111827"/>
                </a:solidFill>
                <a:latin typeface="+mj-lt"/>
                <a:ea typeface="Calibri" pitchFamily="34" charset="-122"/>
                <a:cs typeface="Calibri" pitchFamily="34" charset="-120"/>
              </a:rPr>
              <a:t>.</a:t>
            </a:r>
            <a:endParaRPr lang="en-US" sz="1800" dirty="0">
              <a:latin typeface="+mj-lt"/>
            </a:endParaRPr>
          </a:p>
          <a:p>
            <a:pPr marL="205740" indent="-205740" algn="just">
              <a:lnSpc>
                <a:spcPct val="120000"/>
              </a:lnSpc>
              <a:spcAft>
                <a:spcPts val="600"/>
              </a:spcAft>
              <a:buSzPct val="100000"/>
              <a:buChar char="•"/>
            </a:pPr>
            <a:r>
              <a:rPr lang="en-US" sz="1800" dirty="0" err="1">
                <a:solidFill>
                  <a:srgbClr val="111827"/>
                </a:solidFill>
                <a:latin typeface="+mj-lt"/>
                <a:ea typeface="Calibri" pitchFamily="34" charset="-122"/>
                <a:cs typeface="Calibri" pitchFamily="34" charset="-120"/>
              </a:rPr>
              <a:t>Hệ</a:t>
            </a:r>
            <a:r>
              <a:rPr lang="en-US" sz="1800" dirty="0">
                <a:solidFill>
                  <a:srgbClr val="111827"/>
                </a:solidFill>
                <a:latin typeface="+mj-lt"/>
                <a:ea typeface="Calibri" pitchFamily="34" charset="-122"/>
                <a:cs typeface="Calibri" pitchFamily="34" charset="-120"/>
              </a:rPr>
              <a:t> </a:t>
            </a:r>
            <a:r>
              <a:rPr lang="en-US" sz="1800" dirty="0" err="1">
                <a:solidFill>
                  <a:srgbClr val="111827"/>
                </a:solidFill>
                <a:latin typeface="+mj-lt"/>
                <a:ea typeface="Calibri" pitchFamily="34" charset="-122"/>
                <a:cs typeface="Calibri" pitchFamily="34" charset="-120"/>
              </a:rPr>
              <a:t>quả</a:t>
            </a:r>
            <a:r>
              <a:rPr lang="en-US" sz="1800" dirty="0">
                <a:solidFill>
                  <a:srgbClr val="111827"/>
                </a:solidFill>
                <a:latin typeface="+mj-lt"/>
                <a:ea typeface="Calibri" pitchFamily="34" charset="-122"/>
                <a:cs typeface="Calibri" pitchFamily="34" charset="-120"/>
              </a:rPr>
              <a:t>: </a:t>
            </a:r>
            <a:r>
              <a:rPr lang="en-US" sz="1800" dirty="0" err="1">
                <a:solidFill>
                  <a:srgbClr val="111827"/>
                </a:solidFill>
                <a:latin typeface="+mj-lt"/>
                <a:ea typeface="Calibri" pitchFamily="34" charset="-122"/>
                <a:cs typeface="Calibri" pitchFamily="34" charset="-120"/>
              </a:rPr>
              <a:t>bất</a:t>
            </a:r>
            <a:r>
              <a:rPr lang="en-US" sz="1800" dirty="0">
                <a:solidFill>
                  <a:srgbClr val="111827"/>
                </a:solidFill>
                <a:latin typeface="+mj-lt"/>
                <a:ea typeface="Calibri" pitchFamily="34" charset="-122"/>
                <a:cs typeface="Calibri" pitchFamily="34" charset="-120"/>
              </a:rPr>
              <a:t> </a:t>
            </a:r>
            <a:r>
              <a:rPr lang="en-US" sz="1800" dirty="0" err="1">
                <a:solidFill>
                  <a:srgbClr val="111827"/>
                </a:solidFill>
                <a:latin typeface="+mj-lt"/>
                <a:ea typeface="Calibri" pitchFamily="34" charset="-122"/>
                <a:cs typeface="Calibri" pitchFamily="34" charset="-120"/>
              </a:rPr>
              <a:t>tiện</a:t>
            </a:r>
            <a:r>
              <a:rPr lang="en-US" sz="1800" dirty="0">
                <a:solidFill>
                  <a:srgbClr val="111827"/>
                </a:solidFill>
                <a:latin typeface="+mj-lt"/>
                <a:ea typeface="Calibri" pitchFamily="34" charset="-122"/>
                <a:cs typeface="Calibri" pitchFamily="34" charset="-120"/>
              </a:rPr>
              <a:t> </a:t>
            </a:r>
            <a:r>
              <a:rPr lang="en-US" sz="1800" dirty="0" err="1">
                <a:solidFill>
                  <a:srgbClr val="111827"/>
                </a:solidFill>
                <a:latin typeface="+mj-lt"/>
                <a:ea typeface="Calibri" pitchFamily="34" charset="-122"/>
                <a:cs typeface="Calibri" pitchFamily="34" charset="-120"/>
              </a:rPr>
              <a:t>cho</a:t>
            </a:r>
            <a:r>
              <a:rPr lang="en-US" sz="1800" dirty="0">
                <a:solidFill>
                  <a:srgbClr val="111827"/>
                </a:solidFill>
                <a:latin typeface="+mj-lt"/>
                <a:ea typeface="Calibri" pitchFamily="34" charset="-122"/>
                <a:cs typeface="Calibri" pitchFamily="34" charset="-120"/>
              </a:rPr>
              <a:t> </a:t>
            </a:r>
            <a:r>
              <a:rPr lang="en-US" sz="1800" dirty="0" err="1">
                <a:solidFill>
                  <a:srgbClr val="111827"/>
                </a:solidFill>
                <a:latin typeface="+mj-lt"/>
                <a:ea typeface="Calibri" pitchFamily="34" charset="-122"/>
                <a:cs typeface="Calibri" pitchFamily="34" charset="-120"/>
              </a:rPr>
              <a:t>khách</a:t>
            </a:r>
            <a:r>
              <a:rPr lang="en-US" sz="1800" dirty="0">
                <a:solidFill>
                  <a:srgbClr val="111827"/>
                </a:solidFill>
                <a:latin typeface="+mj-lt"/>
                <a:ea typeface="Calibri" pitchFamily="34" charset="-122"/>
                <a:cs typeface="Calibri" pitchFamily="34" charset="-120"/>
              </a:rPr>
              <a:t>, </a:t>
            </a:r>
            <a:r>
              <a:rPr lang="en-US" sz="1800" dirty="0" err="1">
                <a:solidFill>
                  <a:srgbClr val="111827"/>
                </a:solidFill>
                <a:latin typeface="+mj-lt"/>
                <a:ea typeface="Calibri" pitchFamily="34" charset="-122"/>
                <a:cs typeface="Calibri" pitchFamily="34" charset="-120"/>
              </a:rPr>
              <a:t>dễ</a:t>
            </a:r>
            <a:r>
              <a:rPr lang="en-US" sz="1800" dirty="0">
                <a:solidFill>
                  <a:srgbClr val="111827"/>
                </a:solidFill>
                <a:latin typeface="+mj-lt"/>
                <a:ea typeface="Calibri" pitchFamily="34" charset="-122"/>
                <a:cs typeface="Calibri" pitchFamily="34" charset="-120"/>
              </a:rPr>
              <a:t> </a:t>
            </a:r>
            <a:r>
              <a:rPr lang="en-US" sz="1800" dirty="0" err="1">
                <a:solidFill>
                  <a:srgbClr val="111827"/>
                </a:solidFill>
                <a:latin typeface="+mj-lt"/>
                <a:ea typeface="Calibri" pitchFamily="34" charset="-122"/>
                <a:cs typeface="Calibri" pitchFamily="34" charset="-120"/>
              </a:rPr>
              <a:t>sai</a:t>
            </a:r>
            <a:r>
              <a:rPr lang="en-US" sz="1800" dirty="0">
                <a:solidFill>
                  <a:srgbClr val="111827"/>
                </a:solidFill>
                <a:latin typeface="+mj-lt"/>
                <a:ea typeface="Calibri" pitchFamily="34" charset="-122"/>
                <a:cs typeface="Calibri" pitchFamily="34" charset="-120"/>
              </a:rPr>
              <a:t> </a:t>
            </a:r>
            <a:r>
              <a:rPr lang="en-US" sz="1800" dirty="0" err="1">
                <a:solidFill>
                  <a:srgbClr val="111827"/>
                </a:solidFill>
                <a:latin typeface="+mj-lt"/>
                <a:ea typeface="Calibri" pitchFamily="34" charset="-122"/>
                <a:cs typeface="Calibri" pitchFamily="34" charset="-120"/>
              </a:rPr>
              <a:t>sót</a:t>
            </a:r>
            <a:r>
              <a:rPr lang="en-US" sz="1800" dirty="0">
                <a:solidFill>
                  <a:srgbClr val="111827"/>
                </a:solidFill>
                <a:latin typeface="+mj-lt"/>
                <a:ea typeface="Calibri" pitchFamily="34" charset="-122"/>
                <a:cs typeface="Calibri" pitchFamily="34" charset="-120"/>
              </a:rPr>
              <a:t> &amp; </a:t>
            </a:r>
            <a:r>
              <a:rPr lang="en-US" sz="1800" dirty="0" err="1">
                <a:solidFill>
                  <a:srgbClr val="111827"/>
                </a:solidFill>
                <a:latin typeface="+mj-lt"/>
                <a:ea typeface="Calibri" pitchFamily="34" charset="-122"/>
                <a:cs typeface="Calibri" pitchFamily="34" charset="-120"/>
              </a:rPr>
              <a:t>trùng</a:t>
            </a:r>
            <a:r>
              <a:rPr lang="en-US" sz="1800" dirty="0">
                <a:solidFill>
                  <a:srgbClr val="111827"/>
                </a:solidFill>
                <a:latin typeface="+mj-lt"/>
                <a:ea typeface="Calibri" pitchFamily="34" charset="-122"/>
                <a:cs typeface="Calibri" pitchFamily="34" charset="-120"/>
              </a:rPr>
              <a:t> </a:t>
            </a:r>
            <a:r>
              <a:rPr lang="en-US" sz="1800" dirty="0" err="1">
                <a:solidFill>
                  <a:srgbClr val="111827"/>
                </a:solidFill>
                <a:latin typeface="+mj-lt"/>
                <a:ea typeface="Calibri" pitchFamily="34" charset="-122"/>
                <a:cs typeface="Calibri" pitchFamily="34" charset="-120"/>
              </a:rPr>
              <a:t>lịch</a:t>
            </a:r>
            <a:r>
              <a:rPr lang="en-US" sz="1800" dirty="0">
                <a:solidFill>
                  <a:srgbClr val="111827"/>
                </a:solidFill>
                <a:latin typeface="+mj-lt"/>
                <a:ea typeface="Calibri" pitchFamily="34" charset="-122"/>
                <a:cs typeface="Calibri" pitchFamily="34" charset="-120"/>
              </a:rPr>
              <a:t>, </a:t>
            </a:r>
            <a:r>
              <a:rPr lang="en-US" sz="1800" dirty="0" err="1">
                <a:solidFill>
                  <a:srgbClr val="111827"/>
                </a:solidFill>
                <a:latin typeface="+mj-lt"/>
                <a:ea typeface="Calibri" pitchFamily="34" charset="-122"/>
                <a:cs typeface="Calibri" pitchFamily="34" charset="-120"/>
              </a:rPr>
              <a:t>giảm</a:t>
            </a:r>
            <a:r>
              <a:rPr lang="en-US" sz="1800" dirty="0">
                <a:solidFill>
                  <a:srgbClr val="111827"/>
                </a:solidFill>
                <a:latin typeface="+mj-lt"/>
                <a:ea typeface="Calibri" pitchFamily="34" charset="-122"/>
                <a:cs typeface="Calibri" pitchFamily="34" charset="-120"/>
              </a:rPr>
              <a:t> </a:t>
            </a:r>
            <a:r>
              <a:rPr lang="en-US" sz="1800" dirty="0" err="1">
                <a:solidFill>
                  <a:srgbClr val="111827"/>
                </a:solidFill>
                <a:latin typeface="+mj-lt"/>
                <a:ea typeface="Calibri" pitchFamily="34" charset="-122"/>
                <a:cs typeface="Calibri" pitchFamily="34" charset="-120"/>
              </a:rPr>
              <a:t>khả</a:t>
            </a:r>
            <a:r>
              <a:rPr lang="en-US" sz="1800" dirty="0">
                <a:solidFill>
                  <a:srgbClr val="111827"/>
                </a:solidFill>
                <a:latin typeface="+mj-lt"/>
                <a:ea typeface="Calibri" pitchFamily="34" charset="-122"/>
                <a:cs typeface="Calibri" pitchFamily="34" charset="-120"/>
              </a:rPr>
              <a:t> </a:t>
            </a:r>
            <a:r>
              <a:rPr lang="en-US" sz="1800" dirty="0" err="1">
                <a:solidFill>
                  <a:srgbClr val="111827"/>
                </a:solidFill>
                <a:latin typeface="+mj-lt"/>
                <a:ea typeface="Calibri" pitchFamily="34" charset="-122"/>
                <a:cs typeface="Calibri" pitchFamily="34" charset="-120"/>
              </a:rPr>
              <a:t>năng</a:t>
            </a:r>
            <a:r>
              <a:rPr lang="en-US" sz="1800" dirty="0">
                <a:solidFill>
                  <a:srgbClr val="111827"/>
                </a:solidFill>
                <a:latin typeface="+mj-lt"/>
                <a:ea typeface="Calibri" pitchFamily="34" charset="-122"/>
                <a:cs typeface="Calibri" pitchFamily="34" charset="-120"/>
              </a:rPr>
              <a:t> </a:t>
            </a:r>
            <a:r>
              <a:rPr lang="en-US" sz="1800" dirty="0" err="1">
                <a:solidFill>
                  <a:srgbClr val="111827"/>
                </a:solidFill>
                <a:latin typeface="+mj-lt"/>
                <a:ea typeface="Calibri" pitchFamily="34" charset="-122"/>
                <a:cs typeface="Calibri" pitchFamily="34" charset="-120"/>
              </a:rPr>
              <a:t>tiếp</a:t>
            </a:r>
            <a:r>
              <a:rPr lang="en-US" sz="1800" dirty="0">
                <a:solidFill>
                  <a:srgbClr val="111827"/>
                </a:solidFill>
                <a:latin typeface="+mj-lt"/>
                <a:ea typeface="Calibri" pitchFamily="34" charset="-122"/>
                <a:cs typeface="Calibri" pitchFamily="34" charset="-120"/>
              </a:rPr>
              <a:t> </a:t>
            </a:r>
            <a:r>
              <a:rPr lang="en-US" sz="1800" dirty="0" err="1">
                <a:solidFill>
                  <a:srgbClr val="111827"/>
                </a:solidFill>
                <a:latin typeface="+mj-lt"/>
                <a:ea typeface="Calibri" pitchFamily="34" charset="-122"/>
                <a:cs typeface="Calibri" pitchFamily="34" charset="-120"/>
              </a:rPr>
              <a:t>cận</a:t>
            </a:r>
            <a:r>
              <a:rPr lang="en-US" sz="1800" dirty="0">
                <a:solidFill>
                  <a:srgbClr val="111827"/>
                </a:solidFill>
                <a:latin typeface="+mj-lt"/>
                <a:ea typeface="Calibri" pitchFamily="34" charset="-122"/>
                <a:cs typeface="Calibri" pitchFamily="34" charset="-120"/>
              </a:rPr>
              <a:t> </a:t>
            </a:r>
            <a:r>
              <a:rPr lang="en-US" sz="1800" dirty="0" err="1">
                <a:solidFill>
                  <a:srgbClr val="111827"/>
                </a:solidFill>
                <a:latin typeface="+mj-lt"/>
                <a:ea typeface="Calibri" pitchFamily="34" charset="-122"/>
                <a:cs typeface="Calibri" pitchFamily="34" charset="-120"/>
              </a:rPr>
              <a:t>khách</a:t>
            </a:r>
            <a:r>
              <a:rPr lang="en-US" sz="1800" dirty="0">
                <a:solidFill>
                  <a:srgbClr val="111827"/>
                </a:solidFill>
                <a:latin typeface="+mj-lt"/>
                <a:ea typeface="Calibri" pitchFamily="34" charset="-122"/>
                <a:cs typeface="Calibri" pitchFamily="34" charset="-120"/>
              </a:rPr>
              <a:t> </a:t>
            </a:r>
            <a:r>
              <a:rPr lang="en-US" sz="1800" dirty="0" err="1">
                <a:solidFill>
                  <a:srgbClr val="111827"/>
                </a:solidFill>
                <a:latin typeface="+mj-lt"/>
                <a:ea typeface="Calibri" pitchFamily="34" charset="-122"/>
                <a:cs typeface="Calibri" pitchFamily="34" charset="-120"/>
              </a:rPr>
              <a:t>hàng</a:t>
            </a:r>
            <a:r>
              <a:rPr lang="en-US" sz="1800" dirty="0">
                <a:solidFill>
                  <a:srgbClr val="111827"/>
                </a:solidFill>
                <a:latin typeface="+mj-lt"/>
                <a:ea typeface="Calibri" pitchFamily="34" charset="-122"/>
                <a:cs typeface="Calibri" pitchFamily="34" charset="-120"/>
              </a:rPr>
              <a:t> </a:t>
            </a:r>
            <a:r>
              <a:rPr lang="en-US" sz="1800" dirty="0" err="1">
                <a:solidFill>
                  <a:srgbClr val="111827"/>
                </a:solidFill>
                <a:latin typeface="+mj-lt"/>
                <a:ea typeface="Calibri" pitchFamily="34" charset="-122"/>
                <a:cs typeface="Calibri" pitchFamily="34" charset="-120"/>
              </a:rPr>
              <a:t>mới</a:t>
            </a:r>
            <a:r>
              <a:rPr lang="en-US" sz="1800" dirty="0">
                <a:solidFill>
                  <a:srgbClr val="111827"/>
                </a:solidFill>
                <a:latin typeface="+mj-lt"/>
                <a:ea typeface="Calibri" pitchFamily="34" charset="-122"/>
                <a:cs typeface="Calibri" pitchFamily="34" charset="-120"/>
              </a:rPr>
              <a:t>.</a:t>
            </a:r>
            <a:endParaRPr lang="en-US" sz="1800" dirty="0">
              <a:latin typeface="+mj-l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658368"/>
          </a:xfrm>
          <a:prstGeom prst="rect">
            <a:avLst/>
          </a:prstGeom>
          <a:solidFill>
            <a:srgbClr val="0B1F3B"/>
          </a:solidFill>
          <a:ln/>
        </p:spPr>
      </p:sp>
      <p:sp>
        <p:nvSpPr>
          <p:cNvPr id="3" name="Text 1"/>
          <p:cNvSpPr/>
          <p:nvPr/>
        </p:nvSpPr>
        <p:spPr>
          <a:xfrm>
            <a:off x="548640" y="109728"/>
            <a:ext cx="9875520" cy="310896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800" b="1" dirty="0">
                <a:solidFill>
                  <a:srgbClr val="FFFFFF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Mục tiêu &amp; phạm vi</a:t>
            </a:r>
            <a:endParaRPr lang="en-US" sz="2800" dirty="0"/>
          </a:p>
        </p:txBody>
      </p:sp>
      <p:sp>
        <p:nvSpPr>
          <p:cNvPr id="4" name="Text 2"/>
          <p:cNvSpPr/>
          <p:nvPr/>
        </p:nvSpPr>
        <p:spPr>
          <a:xfrm>
            <a:off x="548640" y="420624"/>
            <a:ext cx="11155680" cy="20116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D1D5DB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Đáp ứng đồng thời người dùng và phía quản trị</a:t>
            </a:r>
            <a:endParaRPr lang="en-US" sz="1200" dirty="0"/>
          </a:p>
        </p:txBody>
      </p:sp>
      <p:sp>
        <p:nvSpPr>
          <p:cNvPr id="5" name="Shape 3"/>
          <p:cNvSpPr/>
          <p:nvPr/>
        </p:nvSpPr>
        <p:spPr>
          <a:xfrm>
            <a:off x="0" y="658368"/>
            <a:ext cx="12191695" cy="54864"/>
          </a:xfrm>
          <a:prstGeom prst="rect">
            <a:avLst/>
          </a:prstGeom>
          <a:solidFill>
            <a:srgbClr val="2D7FF9"/>
          </a:solidFill>
          <a:ln/>
        </p:spPr>
      </p:sp>
      <p:sp>
        <p:nvSpPr>
          <p:cNvPr id="6" name="Shape 4"/>
          <p:cNvSpPr/>
          <p:nvPr/>
        </p:nvSpPr>
        <p:spPr>
          <a:xfrm>
            <a:off x="0" y="713232"/>
            <a:ext cx="12191695" cy="5760720"/>
          </a:xfrm>
          <a:prstGeom prst="rect">
            <a:avLst/>
          </a:prstGeom>
          <a:solidFill>
            <a:srgbClr val="F5F7FA"/>
          </a:solidFill>
          <a:ln/>
        </p:spPr>
      </p:sp>
      <p:sp>
        <p:nvSpPr>
          <p:cNvPr id="7" name="Shape 5"/>
          <p:cNvSpPr/>
          <p:nvPr/>
        </p:nvSpPr>
        <p:spPr>
          <a:xfrm>
            <a:off x="548640" y="982980"/>
            <a:ext cx="5669280" cy="4892040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E5E7EB"/>
            </a:solidFill>
            <a:prstDash val="solid"/>
          </a:ln>
          <a:effectLst>
            <a:outerShdw blurRad="38100" dist="19050" dir="2700000" algn="bl" rotWithShape="0">
              <a:srgbClr val="000000">
                <a:alpha val="12000"/>
              </a:srgbClr>
            </a:outerShdw>
          </a:effectLst>
        </p:spPr>
      </p:sp>
      <p:sp>
        <p:nvSpPr>
          <p:cNvPr id="8" name="Text 6"/>
          <p:cNvSpPr/>
          <p:nvPr/>
        </p:nvSpPr>
        <p:spPr>
          <a:xfrm>
            <a:off x="1097280" y="1325880"/>
            <a:ext cx="512064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800" b="1" dirty="0">
                <a:solidFill>
                  <a:srgbClr val="111827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Mục tiêu</a:t>
            </a:r>
            <a:endParaRPr lang="en-US" sz="1800" dirty="0"/>
          </a:p>
        </p:txBody>
      </p:sp>
      <p:sp>
        <p:nvSpPr>
          <p:cNvPr id="9" name="Text 7"/>
          <p:cNvSpPr/>
          <p:nvPr/>
        </p:nvSpPr>
        <p:spPr>
          <a:xfrm>
            <a:off x="1143000" y="1737360"/>
            <a:ext cx="5120640" cy="155448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213360" indent="-213360">
              <a:spcAft>
                <a:spcPts val="490"/>
              </a:spcAft>
              <a:buSzPct val="100000"/>
              <a:buChar char="•"/>
            </a:pPr>
            <a:r>
              <a:rPr lang="en-US" sz="1600" dirty="0">
                <a:solidFill>
                  <a:srgbClr val="111827"/>
                </a:solidFill>
                <a:latin typeface="+mj-lt"/>
                <a:ea typeface="Aptos" pitchFamily="34" charset="-122"/>
                <a:cs typeface="Aptos" pitchFamily="34" charset="-120"/>
              </a:rPr>
              <a:t>Tra cứu phòng/giá/tiện ích/tình trạng phòng</a:t>
            </a:r>
            <a:endParaRPr lang="en-US" sz="1600" dirty="0">
              <a:latin typeface="+mj-lt"/>
            </a:endParaRPr>
          </a:p>
          <a:p>
            <a:pPr marL="213360" indent="-213360">
              <a:spcAft>
                <a:spcPts val="490"/>
              </a:spcAft>
              <a:buSzPct val="100000"/>
              <a:buChar char="•"/>
            </a:pPr>
            <a:r>
              <a:rPr lang="en-US" sz="1600" dirty="0">
                <a:solidFill>
                  <a:srgbClr val="111827"/>
                </a:solidFill>
                <a:latin typeface="+mj-lt"/>
                <a:ea typeface="Aptos" pitchFamily="34" charset="-122"/>
                <a:cs typeface="Aptos" pitchFamily="34" charset="-120"/>
              </a:rPr>
              <a:t>Tìm kiếm &amp; lọc theo ngày, giá, sao, tiện ích</a:t>
            </a:r>
            <a:endParaRPr lang="en-US" sz="1600" dirty="0">
              <a:latin typeface="+mj-lt"/>
            </a:endParaRPr>
          </a:p>
          <a:p>
            <a:pPr marL="213360" indent="-213360">
              <a:spcAft>
                <a:spcPts val="490"/>
              </a:spcAft>
              <a:buSzPct val="100000"/>
              <a:buChar char="•"/>
            </a:pPr>
            <a:r>
              <a:rPr lang="en-US" sz="1600" dirty="0">
                <a:solidFill>
                  <a:srgbClr val="111827"/>
                </a:solidFill>
                <a:latin typeface="+mj-lt"/>
                <a:ea typeface="Aptos" pitchFamily="34" charset="-122"/>
                <a:cs typeface="Aptos" pitchFamily="34" charset="-120"/>
              </a:rPr>
              <a:t>Đặt phòng online, hỗ trợ thanh toán, xuất PDF</a:t>
            </a:r>
            <a:endParaRPr lang="en-US" sz="1600" dirty="0">
              <a:latin typeface="+mj-lt"/>
            </a:endParaRPr>
          </a:p>
          <a:p>
            <a:pPr marL="213360" indent="-213360">
              <a:spcAft>
                <a:spcPts val="490"/>
              </a:spcAft>
              <a:buSzPct val="100000"/>
              <a:buChar char="•"/>
            </a:pPr>
            <a:r>
              <a:rPr lang="en-US" sz="1600" dirty="0">
                <a:solidFill>
                  <a:srgbClr val="111827"/>
                </a:solidFill>
                <a:latin typeface="+mj-lt"/>
                <a:ea typeface="Aptos" pitchFamily="34" charset="-122"/>
                <a:cs typeface="Aptos" pitchFamily="34" charset="-120"/>
              </a:rPr>
              <a:t>Đánh giá sau lưu trú, chat hỗ trợ</a:t>
            </a:r>
            <a:endParaRPr lang="en-US" sz="1600" dirty="0">
              <a:latin typeface="+mj-lt"/>
            </a:endParaRPr>
          </a:p>
          <a:p>
            <a:pPr marL="213360" indent="-213360">
              <a:spcAft>
                <a:spcPts val="490"/>
              </a:spcAft>
              <a:buSzPct val="100000"/>
              <a:buChar char="•"/>
            </a:pPr>
            <a:r>
              <a:rPr lang="en-US" sz="1600" dirty="0">
                <a:solidFill>
                  <a:srgbClr val="111827"/>
                </a:solidFill>
                <a:latin typeface="+mj-lt"/>
                <a:ea typeface="Aptos" pitchFamily="34" charset="-122"/>
                <a:cs typeface="Aptos" pitchFamily="34" charset="-120"/>
              </a:rPr>
              <a:t>Admin/Owner quản lý phòng, đơn đặt, nội dung</a:t>
            </a:r>
            <a:endParaRPr lang="en-US" sz="1600" dirty="0">
              <a:latin typeface="+mj-lt"/>
            </a:endParaRPr>
          </a:p>
        </p:txBody>
      </p:sp>
      <p:sp>
        <p:nvSpPr>
          <p:cNvPr id="10" name="Shape 8"/>
          <p:cNvSpPr/>
          <p:nvPr/>
        </p:nvSpPr>
        <p:spPr>
          <a:xfrm>
            <a:off x="6720840" y="1051560"/>
            <a:ext cx="4709160" cy="4892040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E5E7EB"/>
            </a:solidFill>
            <a:prstDash val="solid"/>
          </a:ln>
          <a:effectLst>
            <a:outerShdw blurRad="38100" dist="19050" dir="2700000" algn="bl" rotWithShape="0">
              <a:srgbClr val="000000">
                <a:alpha val="12000"/>
              </a:srgbClr>
            </a:outerShdw>
          </a:effectLst>
        </p:spPr>
      </p:sp>
      <p:sp>
        <p:nvSpPr>
          <p:cNvPr id="11" name="Text 9"/>
          <p:cNvSpPr/>
          <p:nvPr/>
        </p:nvSpPr>
        <p:spPr>
          <a:xfrm>
            <a:off x="6995160" y="1325880"/>
            <a:ext cx="420624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800" b="1" dirty="0">
                <a:solidFill>
                  <a:srgbClr val="111827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Phạm vi</a:t>
            </a:r>
            <a:endParaRPr lang="en-US" sz="1800" dirty="0"/>
          </a:p>
        </p:txBody>
      </p:sp>
      <p:sp>
        <p:nvSpPr>
          <p:cNvPr id="12" name="Text 10"/>
          <p:cNvSpPr/>
          <p:nvPr/>
        </p:nvSpPr>
        <p:spPr>
          <a:xfrm>
            <a:off x="7040880" y="1737360"/>
            <a:ext cx="4297680" cy="155448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213360" indent="-213360">
              <a:spcAft>
                <a:spcPts val="490"/>
              </a:spcAft>
              <a:buSzPct val="100000"/>
              <a:buChar char="•"/>
            </a:pPr>
            <a:r>
              <a:rPr lang="en-US" sz="1600" dirty="0">
                <a:solidFill>
                  <a:srgbClr val="111827"/>
                </a:solidFill>
                <a:latin typeface="+mj-lt"/>
                <a:ea typeface="Aptos" pitchFamily="34" charset="-122"/>
                <a:cs typeface="Aptos" pitchFamily="34" charset="-120"/>
              </a:rPr>
              <a:t>Khu </a:t>
            </a:r>
            <a:r>
              <a:rPr lang="en-US" sz="1600" dirty="0" err="1">
                <a:solidFill>
                  <a:srgbClr val="111827"/>
                </a:solidFill>
                <a:latin typeface="+mj-lt"/>
                <a:ea typeface="Aptos" pitchFamily="34" charset="-122"/>
                <a:cs typeface="Aptos" pitchFamily="34" charset="-120"/>
              </a:rPr>
              <a:t>vực</a:t>
            </a:r>
            <a:r>
              <a:rPr lang="en-US" sz="1600" dirty="0">
                <a:solidFill>
                  <a:srgbClr val="111827"/>
                </a:solidFill>
                <a:latin typeface="+mj-lt"/>
                <a:ea typeface="Aptos" pitchFamily="34" charset="-122"/>
                <a:cs typeface="Aptos" pitchFamily="34" charset="-120"/>
              </a:rPr>
              <a:t>: </a:t>
            </a:r>
            <a:r>
              <a:rPr lang="en-US" sz="1600" dirty="0" err="1">
                <a:solidFill>
                  <a:srgbClr val="111827"/>
                </a:solidFill>
                <a:latin typeface="+mj-lt"/>
                <a:ea typeface="Aptos" pitchFamily="34" charset="-122"/>
                <a:cs typeface="Aptos" pitchFamily="34" charset="-120"/>
              </a:rPr>
              <a:t>tỉnh</a:t>
            </a:r>
            <a:r>
              <a:rPr lang="en-US" sz="1600" dirty="0">
                <a:solidFill>
                  <a:srgbClr val="111827"/>
                </a:solidFill>
                <a:latin typeface="+mj-lt"/>
                <a:ea typeface="Aptos" pitchFamily="34" charset="-122"/>
                <a:cs typeface="Aptos" pitchFamily="34" charset="-120"/>
              </a:rPr>
              <a:t> </a:t>
            </a:r>
            <a:r>
              <a:rPr lang="en-US" sz="1600" dirty="0" err="1">
                <a:solidFill>
                  <a:srgbClr val="111827"/>
                </a:solidFill>
                <a:latin typeface="+mj-lt"/>
                <a:ea typeface="Aptos" pitchFamily="34" charset="-122"/>
                <a:cs typeface="Aptos" pitchFamily="34" charset="-120"/>
              </a:rPr>
              <a:t>Vĩnh</a:t>
            </a:r>
            <a:r>
              <a:rPr lang="en-US" sz="1600" dirty="0">
                <a:solidFill>
                  <a:srgbClr val="111827"/>
                </a:solidFill>
                <a:latin typeface="+mj-lt"/>
                <a:ea typeface="Aptos" pitchFamily="34" charset="-122"/>
                <a:cs typeface="Aptos" pitchFamily="34" charset="-120"/>
              </a:rPr>
              <a:t> Long</a:t>
            </a:r>
            <a:endParaRPr lang="en-US" sz="1600" dirty="0">
              <a:latin typeface="+mj-lt"/>
            </a:endParaRPr>
          </a:p>
          <a:p>
            <a:pPr marL="213360" indent="-213360">
              <a:spcAft>
                <a:spcPts val="490"/>
              </a:spcAft>
              <a:buSzPct val="100000"/>
              <a:buChar char="•"/>
            </a:pPr>
            <a:r>
              <a:rPr lang="en-US" sz="1600" dirty="0" err="1">
                <a:solidFill>
                  <a:srgbClr val="111827"/>
                </a:solidFill>
                <a:latin typeface="+mj-lt"/>
                <a:ea typeface="Aptos" pitchFamily="34" charset="-122"/>
                <a:cs typeface="Aptos" pitchFamily="34" charset="-120"/>
              </a:rPr>
              <a:t>Môi</a:t>
            </a:r>
            <a:r>
              <a:rPr lang="en-US" sz="1600" dirty="0">
                <a:solidFill>
                  <a:srgbClr val="111827"/>
                </a:solidFill>
                <a:latin typeface="+mj-lt"/>
                <a:ea typeface="Aptos" pitchFamily="34" charset="-122"/>
                <a:cs typeface="Aptos" pitchFamily="34" charset="-120"/>
              </a:rPr>
              <a:t> </a:t>
            </a:r>
            <a:r>
              <a:rPr lang="en-US" sz="1600" dirty="0" err="1">
                <a:solidFill>
                  <a:srgbClr val="111827"/>
                </a:solidFill>
                <a:latin typeface="+mj-lt"/>
                <a:ea typeface="Aptos" pitchFamily="34" charset="-122"/>
                <a:cs typeface="Aptos" pitchFamily="34" charset="-120"/>
              </a:rPr>
              <a:t>trường</a:t>
            </a:r>
            <a:r>
              <a:rPr lang="en-US" sz="1600" dirty="0">
                <a:solidFill>
                  <a:srgbClr val="111827"/>
                </a:solidFill>
                <a:latin typeface="+mj-lt"/>
                <a:ea typeface="Aptos" pitchFamily="34" charset="-122"/>
                <a:cs typeface="Aptos" pitchFamily="34" charset="-120"/>
              </a:rPr>
              <a:t>: local XAMPP (demo/</a:t>
            </a:r>
            <a:r>
              <a:rPr lang="en-US" sz="1600" dirty="0" err="1">
                <a:solidFill>
                  <a:srgbClr val="111827"/>
                </a:solidFill>
                <a:latin typeface="+mj-lt"/>
                <a:ea typeface="Aptos" pitchFamily="34" charset="-122"/>
                <a:cs typeface="Aptos" pitchFamily="34" charset="-120"/>
              </a:rPr>
              <a:t>kiểm</a:t>
            </a:r>
            <a:r>
              <a:rPr lang="en-US" sz="1600" dirty="0">
                <a:solidFill>
                  <a:srgbClr val="111827"/>
                </a:solidFill>
                <a:latin typeface="+mj-lt"/>
                <a:ea typeface="Aptos" pitchFamily="34" charset="-122"/>
                <a:cs typeface="Aptos" pitchFamily="34" charset="-120"/>
              </a:rPr>
              <a:t> </a:t>
            </a:r>
            <a:r>
              <a:rPr lang="en-US" sz="1600" dirty="0" err="1">
                <a:solidFill>
                  <a:srgbClr val="111827"/>
                </a:solidFill>
                <a:latin typeface="+mj-lt"/>
                <a:ea typeface="Aptos" pitchFamily="34" charset="-122"/>
                <a:cs typeface="Aptos" pitchFamily="34" charset="-120"/>
              </a:rPr>
              <a:t>thử</a:t>
            </a:r>
            <a:r>
              <a:rPr lang="en-US" sz="1600" dirty="0">
                <a:solidFill>
                  <a:srgbClr val="111827"/>
                </a:solidFill>
                <a:latin typeface="+mj-lt"/>
                <a:ea typeface="Aptos" pitchFamily="34" charset="-122"/>
                <a:cs typeface="Aptos" pitchFamily="34" charset="-120"/>
              </a:rPr>
              <a:t>)</a:t>
            </a:r>
            <a:endParaRPr lang="en-US" sz="1600" dirty="0">
              <a:latin typeface="+mj-lt"/>
            </a:endParaRPr>
          </a:p>
          <a:p>
            <a:pPr marL="213360" indent="-213360">
              <a:spcAft>
                <a:spcPts val="490"/>
              </a:spcAft>
              <a:buSzPct val="100000"/>
              <a:buChar char="•"/>
            </a:pPr>
            <a:r>
              <a:rPr lang="en-US" sz="1600" dirty="0">
                <a:solidFill>
                  <a:srgbClr val="111827"/>
                </a:solidFill>
                <a:latin typeface="+mj-lt"/>
                <a:ea typeface="Aptos" pitchFamily="34" charset="-122"/>
                <a:cs typeface="Aptos" pitchFamily="34" charset="-120"/>
              </a:rPr>
              <a:t>3 </a:t>
            </a:r>
            <a:r>
              <a:rPr lang="en-US" sz="1600" dirty="0" err="1">
                <a:solidFill>
                  <a:srgbClr val="111827"/>
                </a:solidFill>
                <a:latin typeface="+mj-lt"/>
                <a:ea typeface="Aptos" pitchFamily="34" charset="-122"/>
                <a:cs typeface="Aptos" pitchFamily="34" charset="-120"/>
              </a:rPr>
              <a:t>vai</a:t>
            </a:r>
            <a:r>
              <a:rPr lang="en-US" sz="1600" dirty="0">
                <a:solidFill>
                  <a:srgbClr val="111827"/>
                </a:solidFill>
                <a:latin typeface="+mj-lt"/>
                <a:ea typeface="Aptos" pitchFamily="34" charset="-122"/>
                <a:cs typeface="Aptos" pitchFamily="34" charset="-120"/>
              </a:rPr>
              <a:t> </a:t>
            </a:r>
            <a:r>
              <a:rPr lang="en-US" sz="1600" dirty="0" err="1">
                <a:solidFill>
                  <a:srgbClr val="111827"/>
                </a:solidFill>
                <a:latin typeface="+mj-lt"/>
                <a:ea typeface="Aptos" pitchFamily="34" charset="-122"/>
                <a:cs typeface="Aptos" pitchFamily="34" charset="-120"/>
              </a:rPr>
              <a:t>trò</a:t>
            </a:r>
            <a:r>
              <a:rPr lang="en-US" sz="1600" dirty="0">
                <a:solidFill>
                  <a:srgbClr val="111827"/>
                </a:solidFill>
                <a:latin typeface="+mj-lt"/>
                <a:ea typeface="Aptos" pitchFamily="34" charset="-122"/>
                <a:cs typeface="Aptos" pitchFamily="34" charset="-120"/>
              </a:rPr>
              <a:t>: User – Owner – Admin</a:t>
            </a:r>
            <a:endParaRPr lang="en-US" sz="1600" dirty="0">
              <a:latin typeface="+mj-lt"/>
            </a:endParaRPr>
          </a:p>
          <a:p>
            <a:pPr marL="213360" indent="-213360">
              <a:spcAft>
                <a:spcPts val="490"/>
              </a:spcAft>
              <a:buSzPct val="100000"/>
              <a:buChar char="•"/>
            </a:pPr>
            <a:r>
              <a:rPr lang="en-US" sz="1600" dirty="0" err="1">
                <a:solidFill>
                  <a:srgbClr val="111827"/>
                </a:solidFill>
                <a:latin typeface="+mj-lt"/>
                <a:ea typeface="Aptos" pitchFamily="34" charset="-122"/>
                <a:cs typeface="Aptos" pitchFamily="34" charset="-120"/>
              </a:rPr>
              <a:t>Dữ</a:t>
            </a:r>
            <a:r>
              <a:rPr lang="en-US" sz="1600" dirty="0">
                <a:solidFill>
                  <a:srgbClr val="111827"/>
                </a:solidFill>
                <a:latin typeface="+mj-lt"/>
                <a:ea typeface="Aptos" pitchFamily="34" charset="-122"/>
                <a:cs typeface="Aptos" pitchFamily="34" charset="-120"/>
              </a:rPr>
              <a:t> </a:t>
            </a:r>
            <a:r>
              <a:rPr lang="en-US" sz="1600" dirty="0" err="1">
                <a:solidFill>
                  <a:srgbClr val="111827"/>
                </a:solidFill>
                <a:latin typeface="+mj-lt"/>
                <a:ea typeface="Aptos" pitchFamily="34" charset="-122"/>
                <a:cs typeface="Aptos" pitchFamily="34" charset="-120"/>
              </a:rPr>
              <a:t>liệu</a:t>
            </a:r>
            <a:r>
              <a:rPr lang="en-US" sz="1600" dirty="0">
                <a:solidFill>
                  <a:srgbClr val="111827"/>
                </a:solidFill>
                <a:latin typeface="+mj-lt"/>
                <a:ea typeface="Aptos" pitchFamily="34" charset="-122"/>
                <a:cs typeface="Aptos" pitchFamily="34" charset="-120"/>
              </a:rPr>
              <a:t>: CSDL </a:t>
            </a:r>
            <a:r>
              <a:rPr lang="en-US" sz="1600" dirty="0" err="1">
                <a:solidFill>
                  <a:srgbClr val="111827"/>
                </a:solidFill>
                <a:latin typeface="+mj-lt"/>
                <a:ea typeface="Aptos" pitchFamily="34" charset="-122"/>
                <a:cs typeface="Aptos" pitchFamily="34" charset="-120"/>
              </a:rPr>
              <a:t>quan</a:t>
            </a:r>
            <a:r>
              <a:rPr lang="en-US" sz="1600" dirty="0">
                <a:solidFill>
                  <a:srgbClr val="111827"/>
                </a:solidFill>
                <a:latin typeface="+mj-lt"/>
                <a:ea typeface="Aptos" pitchFamily="34" charset="-122"/>
                <a:cs typeface="Aptos" pitchFamily="34" charset="-120"/>
              </a:rPr>
              <a:t> </a:t>
            </a:r>
            <a:r>
              <a:rPr lang="en-US" sz="1600" dirty="0" err="1">
                <a:solidFill>
                  <a:srgbClr val="111827"/>
                </a:solidFill>
                <a:latin typeface="+mj-lt"/>
                <a:ea typeface="Aptos" pitchFamily="34" charset="-122"/>
                <a:cs typeface="Aptos" pitchFamily="34" charset="-120"/>
              </a:rPr>
              <a:t>hệ</a:t>
            </a:r>
            <a:r>
              <a:rPr lang="en-US" sz="1600" dirty="0">
                <a:solidFill>
                  <a:srgbClr val="111827"/>
                </a:solidFill>
                <a:latin typeface="+mj-lt"/>
                <a:ea typeface="Aptos" pitchFamily="34" charset="-122"/>
                <a:cs typeface="Aptos" pitchFamily="34" charset="-120"/>
              </a:rPr>
              <a:t>, </a:t>
            </a:r>
            <a:r>
              <a:rPr lang="en-US" sz="1600" dirty="0" err="1">
                <a:solidFill>
                  <a:srgbClr val="111827"/>
                </a:solidFill>
                <a:latin typeface="+mj-lt"/>
                <a:ea typeface="Aptos" pitchFamily="34" charset="-122"/>
                <a:cs typeface="Aptos" pitchFamily="34" charset="-120"/>
              </a:rPr>
              <a:t>chuẩn</a:t>
            </a:r>
            <a:r>
              <a:rPr lang="en-US" sz="1600" dirty="0">
                <a:solidFill>
                  <a:srgbClr val="111827"/>
                </a:solidFill>
                <a:latin typeface="+mj-lt"/>
                <a:ea typeface="Aptos" pitchFamily="34" charset="-122"/>
                <a:cs typeface="Aptos" pitchFamily="34" charset="-120"/>
              </a:rPr>
              <a:t> </a:t>
            </a:r>
            <a:r>
              <a:rPr lang="en-US" sz="1600" dirty="0" err="1">
                <a:solidFill>
                  <a:srgbClr val="111827"/>
                </a:solidFill>
                <a:latin typeface="+mj-lt"/>
                <a:ea typeface="Aptos" pitchFamily="34" charset="-122"/>
                <a:cs typeface="Aptos" pitchFamily="34" charset="-120"/>
              </a:rPr>
              <a:t>hóa</a:t>
            </a:r>
            <a:endParaRPr lang="en-US" sz="1600" dirty="0">
              <a:latin typeface="+mj-lt"/>
            </a:endParaRPr>
          </a:p>
          <a:p>
            <a:pPr marL="213360" indent="-213360">
              <a:spcAft>
                <a:spcPts val="490"/>
              </a:spcAft>
              <a:buSzPct val="100000"/>
              <a:buChar char="•"/>
            </a:pPr>
            <a:r>
              <a:rPr lang="en-US" sz="1600" dirty="0" err="1">
                <a:solidFill>
                  <a:srgbClr val="111827"/>
                </a:solidFill>
                <a:latin typeface="+mj-lt"/>
                <a:ea typeface="Aptos" pitchFamily="34" charset="-122"/>
                <a:cs typeface="Aptos" pitchFamily="34" charset="-120"/>
              </a:rPr>
              <a:t>Hướng</a:t>
            </a:r>
            <a:r>
              <a:rPr lang="en-US" sz="1600" dirty="0">
                <a:solidFill>
                  <a:srgbClr val="111827"/>
                </a:solidFill>
                <a:latin typeface="+mj-lt"/>
                <a:ea typeface="Aptos" pitchFamily="34" charset="-122"/>
                <a:cs typeface="Aptos" pitchFamily="34" charset="-120"/>
              </a:rPr>
              <a:t> </a:t>
            </a:r>
            <a:r>
              <a:rPr lang="en-US" sz="1600" dirty="0" err="1">
                <a:solidFill>
                  <a:srgbClr val="111827"/>
                </a:solidFill>
                <a:latin typeface="+mj-lt"/>
                <a:ea typeface="Aptos" pitchFamily="34" charset="-122"/>
                <a:cs typeface="Aptos" pitchFamily="34" charset="-120"/>
              </a:rPr>
              <a:t>mở</a:t>
            </a:r>
            <a:r>
              <a:rPr lang="en-US" sz="1600" dirty="0">
                <a:solidFill>
                  <a:srgbClr val="111827"/>
                </a:solidFill>
                <a:latin typeface="+mj-lt"/>
                <a:ea typeface="Aptos" pitchFamily="34" charset="-122"/>
                <a:cs typeface="Aptos" pitchFamily="34" charset="-120"/>
              </a:rPr>
              <a:t> </a:t>
            </a:r>
            <a:r>
              <a:rPr lang="en-US" sz="1600" dirty="0" err="1">
                <a:solidFill>
                  <a:srgbClr val="111827"/>
                </a:solidFill>
                <a:latin typeface="+mj-lt"/>
                <a:ea typeface="Aptos" pitchFamily="34" charset="-122"/>
                <a:cs typeface="Aptos" pitchFamily="34" charset="-120"/>
              </a:rPr>
              <a:t>rộng</a:t>
            </a:r>
            <a:r>
              <a:rPr lang="en-US" sz="1600" dirty="0">
                <a:solidFill>
                  <a:srgbClr val="111827"/>
                </a:solidFill>
                <a:latin typeface="+mj-lt"/>
                <a:ea typeface="Aptos" pitchFamily="34" charset="-122"/>
                <a:cs typeface="Aptos" pitchFamily="34" charset="-120"/>
              </a:rPr>
              <a:t>: deploy server </a:t>
            </a:r>
            <a:r>
              <a:rPr lang="en-US" sz="1600" dirty="0" err="1">
                <a:solidFill>
                  <a:srgbClr val="111827"/>
                </a:solidFill>
                <a:latin typeface="+mj-lt"/>
                <a:ea typeface="Aptos" pitchFamily="34" charset="-122"/>
                <a:cs typeface="Aptos" pitchFamily="34" charset="-120"/>
              </a:rPr>
              <a:t>thật</a:t>
            </a:r>
            <a:r>
              <a:rPr lang="en-US" sz="1600" dirty="0">
                <a:solidFill>
                  <a:srgbClr val="111827"/>
                </a:solidFill>
                <a:latin typeface="+mj-lt"/>
                <a:ea typeface="Aptos" pitchFamily="34" charset="-122"/>
                <a:cs typeface="Aptos" pitchFamily="34" charset="-120"/>
              </a:rPr>
              <a:t> + SSL</a:t>
            </a:r>
            <a:endParaRPr lang="en-US" sz="1600" dirty="0">
              <a:latin typeface="+mj-lt"/>
            </a:endParaRPr>
          </a:p>
        </p:txBody>
      </p:sp>
      <p:sp>
        <p:nvSpPr>
          <p:cNvPr id="13" name="Shape 11"/>
          <p:cNvSpPr/>
          <p:nvPr/>
        </p:nvSpPr>
        <p:spPr>
          <a:xfrm>
            <a:off x="0" y="6473952"/>
            <a:ext cx="12191695" cy="384048"/>
          </a:xfrm>
          <a:prstGeom prst="rect">
            <a:avLst/>
          </a:prstGeom>
          <a:solidFill>
            <a:srgbClr val="F5F7FA"/>
          </a:solidFill>
          <a:ln/>
        </p:spPr>
      </p:sp>
      <p:sp>
        <p:nvSpPr>
          <p:cNvPr id="14" name="Text 12"/>
          <p:cNvSpPr/>
          <p:nvPr/>
        </p:nvSpPr>
        <p:spPr>
          <a:xfrm>
            <a:off x="548640" y="6565392"/>
            <a:ext cx="7772400" cy="1828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000" dirty="0">
                <a:solidFill>
                  <a:srgbClr val="6B728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VinhLong Hotel | Báo cáo đồ án</a:t>
            </a:r>
            <a:endParaRPr lang="en-US" sz="1000" dirty="0"/>
          </a:p>
        </p:txBody>
      </p:sp>
      <p:sp>
        <p:nvSpPr>
          <p:cNvPr id="15" name="Text 13"/>
          <p:cNvSpPr/>
          <p:nvPr/>
        </p:nvSpPr>
        <p:spPr>
          <a:xfrm>
            <a:off x="11277295" y="6565392"/>
            <a:ext cx="457200" cy="1828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r">
              <a:buNone/>
            </a:pPr>
            <a:r>
              <a:rPr lang="en-US" sz="1000" dirty="0">
                <a:solidFill>
                  <a:srgbClr val="6B728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03</a:t>
            </a:r>
            <a:endParaRPr lang="en-US" sz="10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658368"/>
          </a:xfrm>
          <a:prstGeom prst="rect">
            <a:avLst/>
          </a:prstGeom>
          <a:solidFill>
            <a:srgbClr val="0B1F3B"/>
          </a:solidFill>
          <a:ln/>
        </p:spPr>
      </p:sp>
      <p:sp>
        <p:nvSpPr>
          <p:cNvPr id="3" name="Text 1"/>
          <p:cNvSpPr/>
          <p:nvPr/>
        </p:nvSpPr>
        <p:spPr>
          <a:xfrm>
            <a:off x="548640" y="109728"/>
            <a:ext cx="9875520" cy="310896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800" b="1" dirty="0">
                <a:solidFill>
                  <a:srgbClr val="FFFFFF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Đối tượng sử dụng &amp; phân quyền</a:t>
            </a:r>
            <a:endParaRPr lang="en-US" sz="2800" dirty="0"/>
          </a:p>
        </p:txBody>
      </p:sp>
      <p:sp>
        <p:nvSpPr>
          <p:cNvPr id="4" name="Text 2"/>
          <p:cNvSpPr/>
          <p:nvPr/>
        </p:nvSpPr>
        <p:spPr>
          <a:xfrm>
            <a:off x="548640" y="420624"/>
            <a:ext cx="11155680" cy="20116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D1D5DB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Chia 3 giao diện: User / Owner / Admin</a:t>
            </a:r>
            <a:endParaRPr lang="en-US" sz="1200" dirty="0"/>
          </a:p>
        </p:txBody>
      </p:sp>
      <p:sp>
        <p:nvSpPr>
          <p:cNvPr id="5" name="Shape 3"/>
          <p:cNvSpPr/>
          <p:nvPr/>
        </p:nvSpPr>
        <p:spPr>
          <a:xfrm>
            <a:off x="0" y="658368"/>
            <a:ext cx="12191695" cy="54864"/>
          </a:xfrm>
          <a:prstGeom prst="rect">
            <a:avLst/>
          </a:prstGeom>
          <a:solidFill>
            <a:srgbClr val="2D7FF9"/>
          </a:solidFill>
          <a:ln/>
        </p:spPr>
      </p:sp>
      <p:sp>
        <p:nvSpPr>
          <p:cNvPr id="6" name="Shape 4"/>
          <p:cNvSpPr/>
          <p:nvPr/>
        </p:nvSpPr>
        <p:spPr>
          <a:xfrm>
            <a:off x="0" y="713232"/>
            <a:ext cx="12191695" cy="5760720"/>
          </a:xfrm>
          <a:prstGeom prst="rect">
            <a:avLst/>
          </a:prstGeom>
          <a:solidFill>
            <a:srgbClr val="F5F7FA"/>
          </a:solidFill>
          <a:ln/>
        </p:spPr>
      </p:sp>
      <p:sp>
        <p:nvSpPr>
          <p:cNvPr id="7" name="Shape 5"/>
          <p:cNvSpPr/>
          <p:nvPr/>
        </p:nvSpPr>
        <p:spPr>
          <a:xfrm>
            <a:off x="822960" y="1051560"/>
            <a:ext cx="3611880" cy="4892040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E5E7EB"/>
            </a:solidFill>
            <a:prstDash val="solid"/>
          </a:ln>
          <a:effectLst>
            <a:outerShdw blurRad="38100" dist="19050" dir="2700000" algn="bl" rotWithShape="0">
              <a:srgbClr val="000000">
                <a:alpha val="12000"/>
              </a:srgbClr>
            </a:outerShdw>
          </a:effectLst>
        </p:spPr>
      </p:sp>
      <p:sp>
        <p:nvSpPr>
          <p:cNvPr id="8" name="Shape 6"/>
          <p:cNvSpPr/>
          <p:nvPr/>
        </p:nvSpPr>
        <p:spPr>
          <a:xfrm>
            <a:off x="1051560" y="1280160"/>
            <a:ext cx="3154680" cy="457200"/>
          </a:xfrm>
          <a:prstGeom prst="roundRect">
            <a:avLst/>
          </a:prstGeom>
          <a:solidFill>
            <a:srgbClr val="2D7FF9"/>
          </a:solidFill>
          <a:ln w="12700">
            <a:solidFill>
              <a:srgbClr val="2D7FF9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1143000" y="1353312"/>
            <a:ext cx="297180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300" b="1" dirty="0">
                <a:solidFill>
                  <a:srgbClr val="FFFFFF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User (Khách hàng)</a:t>
            </a:r>
            <a:endParaRPr lang="en-US" sz="1300" dirty="0"/>
          </a:p>
        </p:txBody>
      </p:sp>
      <p:sp>
        <p:nvSpPr>
          <p:cNvPr id="10" name="Text 8"/>
          <p:cNvSpPr/>
          <p:nvPr/>
        </p:nvSpPr>
        <p:spPr>
          <a:xfrm>
            <a:off x="1143000" y="1920240"/>
            <a:ext cx="2971800" cy="13716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182880" indent="-182880">
              <a:spcAft>
                <a:spcPts val="420"/>
              </a:spcAft>
              <a:buSzPct val="100000"/>
              <a:buChar char="•"/>
            </a:pPr>
            <a:r>
              <a:rPr lang="en-US" sz="1600" dirty="0">
                <a:solidFill>
                  <a:srgbClr val="111827"/>
                </a:solidFill>
                <a:latin typeface="+mj-lt"/>
                <a:ea typeface="Aptos" pitchFamily="34" charset="-122"/>
                <a:cs typeface="Aptos" pitchFamily="34" charset="-120"/>
              </a:rPr>
              <a:t>Tìm kiếm – lọc – xem chi tiết</a:t>
            </a:r>
            <a:endParaRPr lang="en-US" sz="1600" dirty="0">
              <a:latin typeface="+mj-lt"/>
            </a:endParaRPr>
          </a:p>
          <a:p>
            <a:pPr marL="182880" indent="-182880">
              <a:spcAft>
                <a:spcPts val="420"/>
              </a:spcAft>
              <a:buSzPct val="100000"/>
              <a:buChar char="•"/>
            </a:pPr>
            <a:r>
              <a:rPr lang="en-US" sz="1600" dirty="0">
                <a:solidFill>
                  <a:srgbClr val="111827"/>
                </a:solidFill>
                <a:latin typeface="+mj-lt"/>
                <a:ea typeface="Aptos" pitchFamily="34" charset="-122"/>
                <a:cs typeface="Aptos" pitchFamily="34" charset="-120"/>
              </a:rPr>
              <a:t>Đặt phòng – thanh toán</a:t>
            </a:r>
            <a:endParaRPr lang="en-US" sz="1600" dirty="0">
              <a:latin typeface="+mj-lt"/>
            </a:endParaRPr>
          </a:p>
          <a:p>
            <a:pPr marL="182880" indent="-182880">
              <a:spcAft>
                <a:spcPts val="420"/>
              </a:spcAft>
              <a:buSzPct val="100000"/>
              <a:buChar char="•"/>
            </a:pPr>
            <a:r>
              <a:rPr lang="en-US" sz="1600" dirty="0">
                <a:solidFill>
                  <a:srgbClr val="111827"/>
                </a:solidFill>
                <a:latin typeface="+mj-lt"/>
                <a:ea typeface="Aptos" pitchFamily="34" charset="-122"/>
                <a:cs typeface="Aptos" pitchFamily="34" charset="-120"/>
              </a:rPr>
              <a:t>Quản lý đơn, hủy/hoàn</a:t>
            </a:r>
            <a:endParaRPr lang="en-US" sz="1600" dirty="0">
              <a:latin typeface="+mj-lt"/>
            </a:endParaRPr>
          </a:p>
          <a:p>
            <a:pPr marL="182880" indent="-182880">
              <a:spcAft>
                <a:spcPts val="420"/>
              </a:spcAft>
              <a:buSzPct val="100000"/>
              <a:buChar char="•"/>
            </a:pPr>
            <a:r>
              <a:rPr lang="en-US" sz="1600" dirty="0">
                <a:solidFill>
                  <a:srgbClr val="111827"/>
                </a:solidFill>
                <a:latin typeface="+mj-lt"/>
                <a:ea typeface="Aptos" pitchFamily="34" charset="-122"/>
                <a:cs typeface="Aptos" pitchFamily="34" charset="-120"/>
              </a:rPr>
              <a:t>Yêu thích, đánh giá</a:t>
            </a:r>
            <a:endParaRPr lang="en-US" sz="1600" dirty="0">
              <a:latin typeface="+mj-lt"/>
            </a:endParaRPr>
          </a:p>
          <a:p>
            <a:pPr marL="182880" indent="-182880">
              <a:spcAft>
                <a:spcPts val="420"/>
              </a:spcAft>
              <a:buSzPct val="100000"/>
              <a:buChar char="•"/>
            </a:pPr>
            <a:r>
              <a:rPr lang="en-US" sz="1600" dirty="0">
                <a:solidFill>
                  <a:srgbClr val="111827"/>
                </a:solidFill>
                <a:latin typeface="+mj-lt"/>
                <a:ea typeface="Aptos" pitchFamily="34" charset="-122"/>
                <a:cs typeface="Aptos" pitchFamily="34" charset="-120"/>
              </a:rPr>
              <a:t>Nhắn tin hỗ trợ</a:t>
            </a:r>
            <a:endParaRPr lang="en-US" sz="1600" dirty="0">
              <a:latin typeface="+mj-lt"/>
            </a:endParaRPr>
          </a:p>
        </p:txBody>
      </p:sp>
      <p:sp>
        <p:nvSpPr>
          <p:cNvPr id="11" name="Shape 9"/>
          <p:cNvSpPr/>
          <p:nvPr/>
        </p:nvSpPr>
        <p:spPr>
          <a:xfrm>
            <a:off x="4526280" y="1051560"/>
            <a:ext cx="3611880" cy="4892040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E5E7EB"/>
            </a:solidFill>
            <a:prstDash val="solid"/>
          </a:ln>
          <a:effectLst>
            <a:outerShdw blurRad="38100" dist="19050" dir="2700000" algn="bl" rotWithShape="0">
              <a:srgbClr val="000000">
                <a:alpha val="12000"/>
              </a:srgbClr>
            </a:outerShdw>
          </a:effectLst>
        </p:spPr>
      </p:sp>
      <p:sp>
        <p:nvSpPr>
          <p:cNvPr id="12" name="Shape 10"/>
          <p:cNvSpPr/>
          <p:nvPr/>
        </p:nvSpPr>
        <p:spPr>
          <a:xfrm>
            <a:off x="4754880" y="1280160"/>
            <a:ext cx="3154680" cy="457200"/>
          </a:xfrm>
          <a:prstGeom prst="roundRect">
            <a:avLst/>
          </a:prstGeom>
          <a:solidFill>
            <a:srgbClr val="18A999"/>
          </a:solidFill>
          <a:ln w="12700">
            <a:solidFill>
              <a:srgbClr val="18A999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4846320" y="1353312"/>
            <a:ext cx="297180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300" b="1" dirty="0">
                <a:solidFill>
                  <a:srgbClr val="FFFFFF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Owner (Chủ KS)</a:t>
            </a:r>
            <a:endParaRPr lang="en-US" sz="1300" dirty="0"/>
          </a:p>
        </p:txBody>
      </p:sp>
      <p:sp>
        <p:nvSpPr>
          <p:cNvPr id="14" name="Text 12"/>
          <p:cNvSpPr/>
          <p:nvPr/>
        </p:nvSpPr>
        <p:spPr>
          <a:xfrm>
            <a:off x="4846320" y="1920240"/>
            <a:ext cx="2971800" cy="13716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182880" indent="-182880">
              <a:spcAft>
                <a:spcPts val="420"/>
              </a:spcAft>
              <a:buSzPct val="100000"/>
              <a:buChar char="•"/>
            </a:pPr>
            <a:r>
              <a:rPr lang="en-US" sz="1600" dirty="0">
                <a:solidFill>
                  <a:srgbClr val="111827"/>
                </a:solidFill>
                <a:latin typeface="+mj-lt"/>
                <a:ea typeface="Aptos" pitchFamily="34" charset="-122"/>
                <a:cs typeface="Aptos" pitchFamily="34" charset="-120"/>
              </a:rPr>
              <a:t>Quản lý phòng &amp; hình ảnh</a:t>
            </a:r>
            <a:endParaRPr lang="en-US" sz="1600" dirty="0">
              <a:latin typeface="+mj-lt"/>
            </a:endParaRPr>
          </a:p>
          <a:p>
            <a:pPr marL="182880" indent="-182880">
              <a:spcAft>
                <a:spcPts val="420"/>
              </a:spcAft>
              <a:buSzPct val="100000"/>
              <a:buChar char="•"/>
            </a:pPr>
            <a:r>
              <a:rPr lang="en-US" sz="1600" dirty="0">
                <a:solidFill>
                  <a:srgbClr val="111827"/>
                </a:solidFill>
                <a:latin typeface="+mj-lt"/>
                <a:ea typeface="Aptos" pitchFamily="34" charset="-122"/>
                <a:cs typeface="Aptos" pitchFamily="34" charset="-120"/>
              </a:rPr>
              <a:t>Theo dõi đơn đặt/hoàn tiền</a:t>
            </a:r>
            <a:endParaRPr lang="en-US" sz="1600" dirty="0">
              <a:latin typeface="+mj-lt"/>
            </a:endParaRPr>
          </a:p>
          <a:p>
            <a:pPr marL="182880" indent="-182880">
              <a:spcAft>
                <a:spcPts val="420"/>
              </a:spcAft>
              <a:buSzPct val="100000"/>
              <a:buChar char="•"/>
            </a:pPr>
            <a:r>
              <a:rPr lang="en-US" sz="1600" dirty="0">
                <a:solidFill>
                  <a:srgbClr val="111827"/>
                </a:solidFill>
                <a:latin typeface="+mj-lt"/>
                <a:ea typeface="Aptos" pitchFamily="34" charset="-122"/>
                <a:cs typeface="Aptos" pitchFamily="34" charset="-120"/>
              </a:rPr>
              <a:t>Nhắn tin khách hàng</a:t>
            </a:r>
            <a:endParaRPr lang="en-US" sz="1600" dirty="0">
              <a:latin typeface="+mj-lt"/>
            </a:endParaRPr>
          </a:p>
          <a:p>
            <a:pPr marL="182880" indent="-182880">
              <a:spcAft>
                <a:spcPts val="420"/>
              </a:spcAft>
              <a:buSzPct val="100000"/>
              <a:buChar char="•"/>
            </a:pPr>
            <a:r>
              <a:rPr lang="en-US" sz="1600" dirty="0">
                <a:solidFill>
                  <a:srgbClr val="111827"/>
                </a:solidFill>
                <a:latin typeface="+mj-lt"/>
                <a:ea typeface="Aptos" pitchFamily="34" charset="-122"/>
                <a:cs typeface="Aptos" pitchFamily="34" charset="-120"/>
              </a:rPr>
              <a:t>Xem đánh giá</a:t>
            </a:r>
            <a:endParaRPr lang="en-US" sz="1600" dirty="0">
              <a:latin typeface="+mj-lt"/>
            </a:endParaRPr>
          </a:p>
          <a:p>
            <a:pPr marL="182880" indent="-182880">
              <a:spcAft>
                <a:spcPts val="420"/>
              </a:spcAft>
              <a:buSzPct val="100000"/>
              <a:buChar char="•"/>
            </a:pPr>
            <a:r>
              <a:rPr lang="en-US" sz="1600" dirty="0">
                <a:solidFill>
                  <a:srgbClr val="111827"/>
                </a:solidFill>
                <a:latin typeface="+mj-lt"/>
                <a:ea typeface="Aptos" pitchFamily="34" charset="-122"/>
                <a:cs typeface="Aptos" pitchFamily="34" charset="-120"/>
              </a:rPr>
              <a:t>Thống kê doanh thu</a:t>
            </a:r>
            <a:endParaRPr lang="en-US" sz="1600" dirty="0">
              <a:latin typeface="+mj-lt"/>
            </a:endParaRPr>
          </a:p>
        </p:txBody>
      </p:sp>
      <p:sp>
        <p:nvSpPr>
          <p:cNvPr id="15" name="Shape 13"/>
          <p:cNvSpPr/>
          <p:nvPr/>
        </p:nvSpPr>
        <p:spPr>
          <a:xfrm>
            <a:off x="8229600" y="1051560"/>
            <a:ext cx="3154680" cy="4892040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E5E7EB"/>
            </a:solidFill>
            <a:prstDash val="solid"/>
          </a:ln>
          <a:effectLst>
            <a:outerShdw blurRad="38100" dist="19050" dir="2700000" algn="bl" rotWithShape="0">
              <a:srgbClr val="000000">
                <a:alpha val="12000"/>
              </a:srgbClr>
            </a:outerShdw>
          </a:effectLst>
        </p:spPr>
      </p:sp>
      <p:sp>
        <p:nvSpPr>
          <p:cNvPr id="16" name="Shape 14"/>
          <p:cNvSpPr/>
          <p:nvPr/>
        </p:nvSpPr>
        <p:spPr>
          <a:xfrm>
            <a:off x="8458200" y="1280160"/>
            <a:ext cx="2697480" cy="457200"/>
          </a:xfrm>
          <a:prstGeom prst="roundRect">
            <a:avLst/>
          </a:prstGeom>
          <a:solidFill>
            <a:srgbClr val="0B1F3B"/>
          </a:solidFill>
          <a:ln w="12700">
            <a:solidFill>
              <a:srgbClr val="0B1F3B"/>
            </a:solidFill>
            <a:prstDash val="solid"/>
          </a:ln>
        </p:spPr>
      </p:sp>
      <p:sp>
        <p:nvSpPr>
          <p:cNvPr id="17" name="Text 15"/>
          <p:cNvSpPr/>
          <p:nvPr/>
        </p:nvSpPr>
        <p:spPr>
          <a:xfrm>
            <a:off x="8549640" y="1353312"/>
            <a:ext cx="251460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300" b="1" dirty="0">
                <a:solidFill>
                  <a:srgbClr val="FFFFFF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Admin (Quản trị)</a:t>
            </a:r>
            <a:endParaRPr lang="en-US" sz="1300" dirty="0"/>
          </a:p>
        </p:txBody>
      </p:sp>
      <p:sp>
        <p:nvSpPr>
          <p:cNvPr id="18" name="Text 16"/>
          <p:cNvSpPr/>
          <p:nvPr/>
        </p:nvSpPr>
        <p:spPr>
          <a:xfrm>
            <a:off x="8549640" y="1920240"/>
            <a:ext cx="2514600" cy="13716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182880" indent="-182880">
              <a:spcAft>
                <a:spcPts val="420"/>
              </a:spcAft>
              <a:buSzPct val="100000"/>
              <a:buChar char="•"/>
            </a:pPr>
            <a:r>
              <a:rPr lang="en-US" sz="1600" dirty="0" err="1">
                <a:solidFill>
                  <a:srgbClr val="111827"/>
                </a:solidFill>
                <a:latin typeface="+mj-lt"/>
                <a:ea typeface="Aptos" pitchFamily="34" charset="-122"/>
                <a:cs typeface="Aptos" pitchFamily="34" charset="-120"/>
              </a:rPr>
              <a:t>Duyệt</a:t>
            </a:r>
            <a:r>
              <a:rPr lang="en-US" sz="1600" dirty="0">
                <a:solidFill>
                  <a:srgbClr val="111827"/>
                </a:solidFill>
                <a:latin typeface="+mj-lt"/>
                <a:ea typeface="Aptos" pitchFamily="34" charset="-122"/>
                <a:cs typeface="Aptos" pitchFamily="34" charset="-120"/>
              </a:rPr>
              <a:t> </a:t>
            </a:r>
            <a:r>
              <a:rPr lang="en-US" sz="1600" dirty="0" err="1">
                <a:solidFill>
                  <a:srgbClr val="111827"/>
                </a:solidFill>
                <a:latin typeface="+mj-lt"/>
                <a:ea typeface="Aptos" pitchFamily="34" charset="-122"/>
                <a:cs typeface="Aptos" pitchFamily="34" charset="-120"/>
              </a:rPr>
              <a:t>phòng</a:t>
            </a:r>
            <a:r>
              <a:rPr lang="en-US" sz="1600" dirty="0">
                <a:solidFill>
                  <a:srgbClr val="111827"/>
                </a:solidFill>
                <a:latin typeface="+mj-lt"/>
                <a:ea typeface="Aptos" pitchFamily="34" charset="-122"/>
                <a:cs typeface="Aptos" pitchFamily="34" charset="-120"/>
              </a:rPr>
              <a:t> &amp; </a:t>
            </a:r>
            <a:r>
              <a:rPr lang="en-US" sz="1600" dirty="0" err="1">
                <a:solidFill>
                  <a:srgbClr val="111827"/>
                </a:solidFill>
                <a:latin typeface="+mj-lt"/>
                <a:ea typeface="Aptos" pitchFamily="34" charset="-122"/>
                <a:cs typeface="Aptos" pitchFamily="34" charset="-120"/>
              </a:rPr>
              <a:t>nội</a:t>
            </a:r>
            <a:r>
              <a:rPr lang="en-US" sz="1600" dirty="0">
                <a:solidFill>
                  <a:srgbClr val="111827"/>
                </a:solidFill>
                <a:latin typeface="+mj-lt"/>
                <a:ea typeface="Aptos" pitchFamily="34" charset="-122"/>
                <a:cs typeface="Aptos" pitchFamily="34" charset="-120"/>
              </a:rPr>
              <a:t> dung</a:t>
            </a:r>
            <a:endParaRPr lang="en-US" sz="1600" dirty="0">
              <a:latin typeface="+mj-lt"/>
            </a:endParaRPr>
          </a:p>
          <a:p>
            <a:pPr marL="182880" indent="-182880">
              <a:spcAft>
                <a:spcPts val="420"/>
              </a:spcAft>
              <a:buSzPct val="100000"/>
              <a:buChar char="•"/>
            </a:pPr>
            <a:r>
              <a:rPr lang="en-US" sz="1600" dirty="0">
                <a:solidFill>
                  <a:srgbClr val="111827"/>
                </a:solidFill>
                <a:latin typeface="+mj-lt"/>
                <a:ea typeface="Aptos" pitchFamily="34" charset="-122"/>
                <a:cs typeface="Aptos" pitchFamily="34" charset="-120"/>
              </a:rPr>
              <a:t>Quản </a:t>
            </a:r>
            <a:r>
              <a:rPr lang="en-US" sz="1600" dirty="0" err="1">
                <a:solidFill>
                  <a:srgbClr val="111827"/>
                </a:solidFill>
                <a:latin typeface="+mj-lt"/>
                <a:ea typeface="Aptos" pitchFamily="34" charset="-122"/>
                <a:cs typeface="Aptos" pitchFamily="34" charset="-120"/>
              </a:rPr>
              <a:t>lý</a:t>
            </a:r>
            <a:r>
              <a:rPr lang="en-US" sz="1600" dirty="0">
                <a:solidFill>
                  <a:srgbClr val="111827"/>
                </a:solidFill>
                <a:latin typeface="+mj-lt"/>
                <a:ea typeface="Aptos" pitchFamily="34" charset="-122"/>
                <a:cs typeface="Aptos" pitchFamily="34" charset="-120"/>
              </a:rPr>
              <a:t> user/owner</a:t>
            </a:r>
            <a:endParaRPr lang="en-US" sz="1600" dirty="0">
              <a:latin typeface="+mj-lt"/>
            </a:endParaRPr>
          </a:p>
          <a:p>
            <a:pPr marL="182880" indent="-182880">
              <a:spcAft>
                <a:spcPts val="420"/>
              </a:spcAft>
              <a:buSzPct val="100000"/>
              <a:buChar char="•"/>
            </a:pPr>
            <a:r>
              <a:rPr lang="en-US" sz="1600" dirty="0">
                <a:solidFill>
                  <a:srgbClr val="111827"/>
                </a:solidFill>
                <a:latin typeface="+mj-lt"/>
                <a:ea typeface="Aptos" pitchFamily="34" charset="-122"/>
                <a:cs typeface="Aptos" pitchFamily="34" charset="-120"/>
              </a:rPr>
              <a:t>Quản </a:t>
            </a:r>
            <a:r>
              <a:rPr lang="en-US" sz="1600" dirty="0" err="1">
                <a:solidFill>
                  <a:srgbClr val="111827"/>
                </a:solidFill>
                <a:latin typeface="+mj-lt"/>
                <a:ea typeface="Aptos" pitchFamily="34" charset="-122"/>
                <a:cs typeface="Aptos" pitchFamily="34" charset="-120"/>
              </a:rPr>
              <a:t>lý</a:t>
            </a:r>
            <a:r>
              <a:rPr lang="en-US" sz="1600" dirty="0">
                <a:solidFill>
                  <a:srgbClr val="111827"/>
                </a:solidFill>
                <a:latin typeface="+mj-lt"/>
                <a:ea typeface="Aptos" pitchFamily="34" charset="-122"/>
                <a:cs typeface="Aptos" pitchFamily="34" charset="-120"/>
              </a:rPr>
              <a:t> booking/refund</a:t>
            </a:r>
            <a:endParaRPr lang="en-US" sz="1600" dirty="0">
              <a:latin typeface="+mj-lt"/>
            </a:endParaRPr>
          </a:p>
          <a:p>
            <a:pPr marL="182880" indent="-182880">
              <a:spcAft>
                <a:spcPts val="420"/>
              </a:spcAft>
              <a:buSzPct val="100000"/>
              <a:buChar char="•"/>
            </a:pPr>
            <a:r>
              <a:rPr lang="en-US" sz="1600" dirty="0">
                <a:solidFill>
                  <a:srgbClr val="111827"/>
                </a:solidFill>
                <a:latin typeface="+mj-lt"/>
                <a:ea typeface="Aptos" pitchFamily="34" charset="-122"/>
                <a:cs typeface="Aptos" pitchFamily="34" charset="-120"/>
              </a:rPr>
              <a:t>Quản </a:t>
            </a:r>
            <a:r>
              <a:rPr lang="en-US" sz="1600" dirty="0" err="1">
                <a:solidFill>
                  <a:srgbClr val="111827"/>
                </a:solidFill>
                <a:latin typeface="+mj-lt"/>
                <a:ea typeface="Aptos" pitchFamily="34" charset="-122"/>
                <a:cs typeface="Aptos" pitchFamily="34" charset="-120"/>
              </a:rPr>
              <a:t>lý</a:t>
            </a:r>
            <a:r>
              <a:rPr lang="en-US" sz="1600" dirty="0">
                <a:solidFill>
                  <a:srgbClr val="111827"/>
                </a:solidFill>
                <a:latin typeface="+mj-lt"/>
                <a:ea typeface="Aptos" pitchFamily="34" charset="-122"/>
                <a:cs typeface="Aptos" pitchFamily="34" charset="-120"/>
              </a:rPr>
              <a:t> </a:t>
            </a:r>
            <a:r>
              <a:rPr lang="en-US" sz="1600" dirty="0" err="1">
                <a:solidFill>
                  <a:srgbClr val="111827"/>
                </a:solidFill>
                <a:latin typeface="+mj-lt"/>
                <a:ea typeface="Aptos" pitchFamily="34" charset="-122"/>
                <a:cs typeface="Aptos" pitchFamily="34" charset="-120"/>
              </a:rPr>
              <a:t>tiện</a:t>
            </a:r>
            <a:r>
              <a:rPr lang="en-US" sz="1600" dirty="0">
                <a:solidFill>
                  <a:srgbClr val="111827"/>
                </a:solidFill>
                <a:latin typeface="+mj-lt"/>
                <a:ea typeface="Aptos" pitchFamily="34" charset="-122"/>
                <a:cs typeface="Aptos" pitchFamily="34" charset="-120"/>
              </a:rPr>
              <a:t> </a:t>
            </a:r>
            <a:r>
              <a:rPr lang="en-US" sz="1600" dirty="0" err="1">
                <a:solidFill>
                  <a:srgbClr val="111827"/>
                </a:solidFill>
                <a:latin typeface="+mj-lt"/>
                <a:ea typeface="Aptos" pitchFamily="34" charset="-122"/>
                <a:cs typeface="Aptos" pitchFamily="34" charset="-120"/>
              </a:rPr>
              <a:t>ích</a:t>
            </a:r>
            <a:r>
              <a:rPr lang="en-US" sz="1600" dirty="0">
                <a:solidFill>
                  <a:srgbClr val="111827"/>
                </a:solidFill>
                <a:latin typeface="+mj-lt"/>
                <a:ea typeface="Aptos" pitchFamily="34" charset="-122"/>
                <a:cs typeface="Aptos" pitchFamily="34" charset="-120"/>
              </a:rPr>
              <a:t>/FAQ</a:t>
            </a:r>
            <a:endParaRPr lang="en-US" sz="1600" dirty="0">
              <a:latin typeface="+mj-lt"/>
            </a:endParaRPr>
          </a:p>
          <a:p>
            <a:pPr marL="182880" indent="-182880">
              <a:spcAft>
                <a:spcPts val="420"/>
              </a:spcAft>
              <a:buSzPct val="100000"/>
              <a:buChar char="•"/>
            </a:pPr>
            <a:r>
              <a:rPr lang="en-US" sz="1600" dirty="0">
                <a:solidFill>
                  <a:srgbClr val="111827"/>
                </a:solidFill>
                <a:latin typeface="+mj-lt"/>
                <a:ea typeface="Aptos" pitchFamily="34" charset="-122"/>
                <a:cs typeface="Aptos" pitchFamily="34" charset="-120"/>
              </a:rPr>
              <a:t>Theo </a:t>
            </a:r>
            <a:r>
              <a:rPr lang="en-US" sz="1600" dirty="0" err="1">
                <a:solidFill>
                  <a:srgbClr val="111827"/>
                </a:solidFill>
                <a:latin typeface="+mj-lt"/>
                <a:ea typeface="Aptos" pitchFamily="34" charset="-122"/>
                <a:cs typeface="Aptos" pitchFamily="34" charset="-120"/>
              </a:rPr>
              <a:t>dõi</a:t>
            </a:r>
            <a:r>
              <a:rPr lang="en-US" sz="1600" dirty="0">
                <a:solidFill>
                  <a:srgbClr val="111827"/>
                </a:solidFill>
                <a:latin typeface="+mj-lt"/>
                <a:ea typeface="Aptos" pitchFamily="34" charset="-122"/>
                <a:cs typeface="Aptos" pitchFamily="34" charset="-120"/>
              </a:rPr>
              <a:t> </a:t>
            </a:r>
            <a:r>
              <a:rPr lang="en-US" sz="1600" dirty="0" err="1">
                <a:solidFill>
                  <a:srgbClr val="111827"/>
                </a:solidFill>
                <a:latin typeface="+mj-lt"/>
                <a:ea typeface="Aptos" pitchFamily="34" charset="-122"/>
                <a:cs typeface="Aptos" pitchFamily="34" charset="-120"/>
              </a:rPr>
              <a:t>hệ</a:t>
            </a:r>
            <a:r>
              <a:rPr lang="en-US" sz="1600" dirty="0">
                <a:solidFill>
                  <a:srgbClr val="111827"/>
                </a:solidFill>
                <a:latin typeface="+mj-lt"/>
                <a:ea typeface="Aptos" pitchFamily="34" charset="-122"/>
                <a:cs typeface="Aptos" pitchFamily="34" charset="-120"/>
              </a:rPr>
              <a:t> </a:t>
            </a:r>
            <a:r>
              <a:rPr lang="en-US" sz="1600" dirty="0" err="1">
                <a:solidFill>
                  <a:srgbClr val="111827"/>
                </a:solidFill>
                <a:latin typeface="+mj-lt"/>
                <a:ea typeface="Aptos" pitchFamily="34" charset="-122"/>
                <a:cs typeface="Aptos" pitchFamily="34" charset="-120"/>
              </a:rPr>
              <a:t>thống</a:t>
            </a:r>
            <a:endParaRPr lang="en-US" sz="1600" dirty="0">
              <a:latin typeface="+mj-lt"/>
            </a:endParaRPr>
          </a:p>
        </p:txBody>
      </p:sp>
      <p:sp>
        <p:nvSpPr>
          <p:cNvPr id="19" name="Shape 17"/>
          <p:cNvSpPr/>
          <p:nvPr/>
        </p:nvSpPr>
        <p:spPr>
          <a:xfrm>
            <a:off x="0" y="6473952"/>
            <a:ext cx="12191695" cy="384048"/>
          </a:xfrm>
          <a:prstGeom prst="rect">
            <a:avLst/>
          </a:prstGeom>
          <a:solidFill>
            <a:srgbClr val="F5F7FA"/>
          </a:solidFill>
          <a:ln/>
        </p:spPr>
      </p:sp>
      <p:sp>
        <p:nvSpPr>
          <p:cNvPr id="20" name="Text 18"/>
          <p:cNvSpPr/>
          <p:nvPr/>
        </p:nvSpPr>
        <p:spPr>
          <a:xfrm>
            <a:off x="548640" y="6565392"/>
            <a:ext cx="7772400" cy="1828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000" dirty="0">
                <a:solidFill>
                  <a:srgbClr val="6B728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VinhLong Hotel | Báo cáo đồ án</a:t>
            </a:r>
            <a:endParaRPr lang="en-US" sz="1000" dirty="0"/>
          </a:p>
        </p:txBody>
      </p:sp>
      <p:sp>
        <p:nvSpPr>
          <p:cNvPr id="21" name="Text 19"/>
          <p:cNvSpPr/>
          <p:nvPr/>
        </p:nvSpPr>
        <p:spPr>
          <a:xfrm>
            <a:off x="11277295" y="6565392"/>
            <a:ext cx="457200" cy="1828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r">
              <a:buNone/>
            </a:pPr>
            <a:r>
              <a:rPr lang="en-US" sz="1000" dirty="0">
                <a:solidFill>
                  <a:srgbClr val="6B728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04</a:t>
            </a:r>
            <a:endParaRPr lang="en-US" sz="10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658368"/>
          </a:xfrm>
          <a:prstGeom prst="rect">
            <a:avLst/>
          </a:prstGeom>
          <a:solidFill>
            <a:srgbClr val="0B1F3B"/>
          </a:solidFill>
          <a:ln/>
        </p:spPr>
      </p:sp>
      <p:sp>
        <p:nvSpPr>
          <p:cNvPr id="3" name="Text 1"/>
          <p:cNvSpPr/>
          <p:nvPr/>
        </p:nvSpPr>
        <p:spPr>
          <a:xfrm>
            <a:off x="548640" y="109728"/>
            <a:ext cx="9875520" cy="310896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800" b="1" dirty="0">
                <a:solidFill>
                  <a:srgbClr val="FFFFFF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Luồng nghiệp vụ đặt phòng</a:t>
            </a:r>
            <a:endParaRPr lang="en-US" sz="2800" dirty="0"/>
          </a:p>
        </p:txBody>
      </p:sp>
      <p:sp>
        <p:nvSpPr>
          <p:cNvPr id="4" name="Text 2"/>
          <p:cNvSpPr/>
          <p:nvPr/>
        </p:nvSpPr>
        <p:spPr>
          <a:xfrm>
            <a:off x="548640" y="420624"/>
            <a:ext cx="11155680" cy="20116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D1D5DB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Từ tìm kiếm → kiểm tra phòng trống → xác nhận → thanh toán</a:t>
            </a:r>
            <a:endParaRPr lang="en-US" sz="1200" dirty="0"/>
          </a:p>
        </p:txBody>
      </p:sp>
      <p:sp>
        <p:nvSpPr>
          <p:cNvPr id="5" name="Shape 3"/>
          <p:cNvSpPr/>
          <p:nvPr/>
        </p:nvSpPr>
        <p:spPr>
          <a:xfrm>
            <a:off x="0" y="658368"/>
            <a:ext cx="12191695" cy="54864"/>
          </a:xfrm>
          <a:prstGeom prst="rect">
            <a:avLst/>
          </a:prstGeom>
          <a:solidFill>
            <a:srgbClr val="2D7FF9"/>
          </a:solidFill>
          <a:ln/>
        </p:spPr>
      </p:sp>
      <p:sp>
        <p:nvSpPr>
          <p:cNvPr id="6" name="Shape 4"/>
          <p:cNvSpPr/>
          <p:nvPr/>
        </p:nvSpPr>
        <p:spPr>
          <a:xfrm>
            <a:off x="305" y="713232"/>
            <a:ext cx="12191695" cy="5760720"/>
          </a:xfrm>
          <a:prstGeom prst="rect">
            <a:avLst/>
          </a:prstGeom>
          <a:solidFill>
            <a:srgbClr val="F5F7FA"/>
          </a:solidFill>
          <a:ln/>
        </p:spPr>
      </p:sp>
      <p:sp>
        <p:nvSpPr>
          <p:cNvPr id="7" name="Shape 5"/>
          <p:cNvSpPr/>
          <p:nvPr/>
        </p:nvSpPr>
        <p:spPr>
          <a:xfrm>
            <a:off x="376518" y="1051560"/>
            <a:ext cx="4224617" cy="4892040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E5E7EB"/>
            </a:solidFill>
            <a:prstDash val="solid"/>
          </a:ln>
          <a:effectLst>
            <a:outerShdw blurRad="38100" dist="19050" dir="2700000" algn="bl" rotWithShape="0">
              <a:srgbClr val="000000">
                <a:alpha val="12000"/>
              </a:srgbClr>
            </a:outerShdw>
          </a:effectLst>
        </p:spPr>
      </p:sp>
      <p:sp>
        <p:nvSpPr>
          <p:cNvPr id="8" name="Text 6"/>
          <p:cNvSpPr/>
          <p:nvPr/>
        </p:nvSpPr>
        <p:spPr>
          <a:xfrm>
            <a:off x="548640" y="1344078"/>
            <a:ext cx="530352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800" b="1" dirty="0">
                <a:solidFill>
                  <a:srgbClr val="111827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Quy trình (User)</a:t>
            </a:r>
            <a:endParaRPr lang="en-US" sz="1800" dirty="0"/>
          </a:p>
        </p:txBody>
      </p:sp>
      <p:sp>
        <p:nvSpPr>
          <p:cNvPr id="9" name="Text 7"/>
          <p:cNvSpPr/>
          <p:nvPr/>
        </p:nvSpPr>
        <p:spPr>
          <a:xfrm>
            <a:off x="499782" y="1759592"/>
            <a:ext cx="4101353" cy="255243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213360" indent="-213360">
              <a:lnSpc>
                <a:spcPct val="150000"/>
              </a:lnSpc>
              <a:spcAft>
                <a:spcPts val="490"/>
              </a:spcAft>
              <a:buSzPct val="100000"/>
              <a:buChar char="•"/>
            </a:pPr>
            <a:r>
              <a:rPr lang="en-US" sz="1600" dirty="0">
                <a:solidFill>
                  <a:srgbClr val="111827"/>
                </a:solidFill>
                <a:latin typeface="+mj-lt"/>
                <a:ea typeface="Aptos" pitchFamily="34" charset="-122"/>
                <a:cs typeface="Aptos" pitchFamily="34" charset="-120"/>
              </a:rPr>
              <a:t>Nhập ngày nhận–trả, số khách, tiêu chí lọc</a:t>
            </a:r>
            <a:endParaRPr lang="en-US" sz="1600" dirty="0">
              <a:latin typeface="+mj-lt"/>
            </a:endParaRPr>
          </a:p>
          <a:p>
            <a:pPr marL="213360" indent="-213360">
              <a:lnSpc>
                <a:spcPct val="150000"/>
              </a:lnSpc>
              <a:spcAft>
                <a:spcPts val="490"/>
              </a:spcAft>
              <a:buSzPct val="100000"/>
              <a:buChar char="•"/>
            </a:pPr>
            <a:r>
              <a:rPr lang="en-US" sz="1600" dirty="0">
                <a:solidFill>
                  <a:srgbClr val="111827"/>
                </a:solidFill>
                <a:latin typeface="+mj-lt"/>
                <a:ea typeface="Aptos" pitchFamily="34" charset="-122"/>
                <a:cs typeface="Aptos" pitchFamily="34" charset="-120"/>
              </a:rPr>
              <a:t>Xem danh sách phòng &amp; chi tiết phòng</a:t>
            </a:r>
            <a:endParaRPr lang="en-US" sz="1600" dirty="0">
              <a:latin typeface="+mj-lt"/>
            </a:endParaRPr>
          </a:p>
          <a:p>
            <a:pPr marL="213360" indent="-213360">
              <a:lnSpc>
                <a:spcPct val="150000"/>
              </a:lnSpc>
              <a:spcAft>
                <a:spcPts val="490"/>
              </a:spcAft>
              <a:buSzPct val="100000"/>
              <a:buChar char="•"/>
            </a:pPr>
            <a:r>
              <a:rPr lang="en-US" sz="1600" dirty="0">
                <a:solidFill>
                  <a:srgbClr val="111827"/>
                </a:solidFill>
                <a:latin typeface="+mj-lt"/>
                <a:ea typeface="Aptos" pitchFamily="34" charset="-122"/>
                <a:cs typeface="Aptos" pitchFamily="34" charset="-120"/>
              </a:rPr>
              <a:t>Kiểm tra phòng trống theo thời gian</a:t>
            </a:r>
            <a:endParaRPr lang="en-US" sz="1600" dirty="0">
              <a:latin typeface="+mj-lt"/>
            </a:endParaRPr>
          </a:p>
          <a:p>
            <a:pPr marL="213360" indent="-213360">
              <a:lnSpc>
                <a:spcPct val="150000"/>
              </a:lnSpc>
              <a:spcAft>
                <a:spcPts val="490"/>
              </a:spcAft>
              <a:buSzPct val="100000"/>
              <a:buChar char="•"/>
            </a:pPr>
            <a:r>
              <a:rPr lang="en-US" sz="1600" dirty="0">
                <a:solidFill>
                  <a:srgbClr val="111827"/>
                </a:solidFill>
                <a:latin typeface="+mj-lt"/>
                <a:ea typeface="Aptos" pitchFamily="34" charset="-122"/>
                <a:cs typeface="Aptos" pitchFamily="34" charset="-120"/>
              </a:rPr>
              <a:t>Xác nhận đặt phòng → tạo booking_order/details</a:t>
            </a:r>
            <a:endParaRPr lang="en-US" sz="1600" dirty="0">
              <a:latin typeface="+mj-lt"/>
            </a:endParaRPr>
          </a:p>
          <a:p>
            <a:pPr marL="213360" indent="-213360">
              <a:lnSpc>
                <a:spcPct val="150000"/>
              </a:lnSpc>
              <a:spcAft>
                <a:spcPts val="490"/>
              </a:spcAft>
              <a:buSzPct val="100000"/>
              <a:buChar char="•"/>
            </a:pPr>
            <a:r>
              <a:rPr lang="en-US" sz="1600" dirty="0">
                <a:solidFill>
                  <a:srgbClr val="111827"/>
                </a:solidFill>
                <a:latin typeface="+mj-lt"/>
                <a:ea typeface="Aptos" pitchFamily="34" charset="-122"/>
                <a:cs typeface="Aptos" pitchFamily="34" charset="-120"/>
              </a:rPr>
              <a:t>Thanh toán, nhận email/hoá đơn PDF</a:t>
            </a:r>
            <a:endParaRPr lang="en-US" sz="1600" dirty="0">
              <a:latin typeface="+mj-lt"/>
            </a:endParaRPr>
          </a:p>
          <a:p>
            <a:pPr marL="213360" indent="-213360">
              <a:lnSpc>
                <a:spcPct val="150000"/>
              </a:lnSpc>
              <a:spcAft>
                <a:spcPts val="490"/>
              </a:spcAft>
              <a:buSzPct val="100000"/>
              <a:buChar char="•"/>
            </a:pPr>
            <a:r>
              <a:rPr lang="en-US" sz="1600" dirty="0">
                <a:solidFill>
                  <a:srgbClr val="111827"/>
                </a:solidFill>
                <a:latin typeface="+mj-lt"/>
                <a:ea typeface="Aptos" pitchFamily="34" charset="-122"/>
                <a:cs typeface="Aptos" pitchFamily="34" charset="-120"/>
              </a:rPr>
              <a:t>Sau lưu trú: đánh giá &amp; nhận xét</a:t>
            </a:r>
            <a:endParaRPr lang="en-US" sz="1600" dirty="0">
              <a:latin typeface="+mj-lt"/>
            </a:endParaRPr>
          </a:p>
        </p:txBody>
      </p:sp>
      <p:sp>
        <p:nvSpPr>
          <p:cNvPr id="10" name="Shape 8"/>
          <p:cNvSpPr/>
          <p:nvPr/>
        </p:nvSpPr>
        <p:spPr>
          <a:xfrm>
            <a:off x="4773257" y="1051560"/>
            <a:ext cx="7302203" cy="4892040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E5E7EB"/>
            </a:solidFill>
            <a:prstDash val="solid"/>
          </a:ln>
          <a:effectLst>
            <a:outerShdw blurRad="38100" dist="19050" dir="2700000" algn="bl" rotWithShape="0">
              <a:srgbClr val="000000">
                <a:alpha val="12000"/>
              </a:srgbClr>
            </a:outerShdw>
          </a:effectLst>
        </p:spPr>
      </p:sp>
      <p:sp>
        <p:nvSpPr>
          <p:cNvPr id="11" name="Text 9"/>
          <p:cNvSpPr/>
          <p:nvPr/>
        </p:nvSpPr>
        <p:spPr>
          <a:xfrm>
            <a:off x="7523181" y="1307591"/>
            <a:ext cx="2900979" cy="22859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400" b="1" dirty="0">
                <a:solidFill>
                  <a:srgbClr val="111827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Danh sách phòng + bộ lọc</a:t>
            </a:r>
            <a:endParaRPr lang="en-US" sz="1400" dirty="0"/>
          </a:p>
        </p:txBody>
      </p:sp>
      <p:pic>
        <p:nvPicPr>
          <p:cNvPr id="12" name="Image 0" descr="/mnt/data/user-y7bo1YfUzvQnODKuRR59ThIK/fac1e9c012d84cbe9d84d602f7614364/mnt/data/bao_cao_images/image58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1480" y="1938527"/>
            <a:ext cx="7045325" cy="3410713"/>
          </a:xfrm>
          <a:prstGeom prst="rect">
            <a:avLst/>
          </a:prstGeom>
        </p:spPr>
      </p:pic>
      <p:sp>
        <p:nvSpPr>
          <p:cNvPr id="13" name="Text 10"/>
          <p:cNvSpPr/>
          <p:nvPr/>
        </p:nvSpPr>
        <p:spPr>
          <a:xfrm>
            <a:off x="7302209" y="5646420"/>
            <a:ext cx="2243866" cy="12801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000" dirty="0">
                <a:solidFill>
                  <a:srgbClr val="6B728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Lọc theo thời gian, giá, tiện ích, sao...</a:t>
            </a:r>
            <a:endParaRPr lang="en-US" sz="1000" dirty="0"/>
          </a:p>
        </p:txBody>
      </p:sp>
      <p:sp>
        <p:nvSpPr>
          <p:cNvPr id="14" name="Shape 11"/>
          <p:cNvSpPr/>
          <p:nvPr/>
        </p:nvSpPr>
        <p:spPr>
          <a:xfrm>
            <a:off x="0" y="6473952"/>
            <a:ext cx="12191695" cy="384048"/>
          </a:xfrm>
          <a:prstGeom prst="rect">
            <a:avLst/>
          </a:prstGeom>
          <a:solidFill>
            <a:srgbClr val="F5F7FA"/>
          </a:solidFill>
          <a:ln/>
        </p:spPr>
      </p:sp>
      <p:sp>
        <p:nvSpPr>
          <p:cNvPr id="15" name="Text 12"/>
          <p:cNvSpPr/>
          <p:nvPr/>
        </p:nvSpPr>
        <p:spPr>
          <a:xfrm>
            <a:off x="548640" y="6565392"/>
            <a:ext cx="7772400" cy="1828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000" dirty="0">
                <a:solidFill>
                  <a:srgbClr val="6B728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VinhLong Hotel | Báo cáo đồ án</a:t>
            </a:r>
            <a:endParaRPr lang="en-US" sz="1000" dirty="0"/>
          </a:p>
        </p:txBody>
      </p:sp>
      <p:sp>
        <p:nvSpPr>
          <p:cNvPr id="16" name="Text 13"/>
          <p:cNvSpPr/>
          <p:nvPr/>
        </p:nvSpPr>
        <p:spPr>
          <a:xfrm>
            <a:off x="11277295" y="6565392"/>
            <a:ext cx="457200" cy="1828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r">
              <a:buNone/>
            </a:pPr>
            <a:r>
              <a:rPr lang="en-US" sz="1000" dirty="0">
                <a:solidFill>
                  <a:srgbClr val="6B728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05</a:t>
            </a:r>
            <a:endParaRPr lang="en-US" sz="10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658368"/>
          </a:xfrm>
          <a:prstGeom prst="rect">
            <a:avLst/>
          </a:prstGeom>
          <a:solidFill>
            <a:srgbClr val="0B1F3B"/>
          </a:solidFill>
          <a:ln/>
        </p:spPr>
      </p:sp>
      <p:sp>
        <p:nvSpPr>
          <p:cNvPr id="3" name="Text 1"/>
          <p:cNvSpPr/>
          <p:nvPr/>
        </p:nvSpPr>
        <p:spPr>
          <a:xfrm>
            <a:off x="548640" y="109728"/>
            <a:ext cx="9875520" cy="310896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800" b="1" dirty="0">
                <a:solidFill>
                  <a:srgbClr val="FFFFFF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Kiến trúc &amp; công nghệ</a:t>
            </a:r>
            <a:endParaRPr lang="en-US" sz="2800" dirty="0"/>
          </a:p>
        </p:txBody>
      </p:sp>
      <p:sp>
        <p:nvSpPr>
          <p:cNvPr id="4" name="Text 2"/>
          <p:cNvSpPr/>
          <p:nvPr/>
        </p:nvSpPr>
        <p:spPr>
          <a:xfrm>
            <a:off x="548640" y="420624"/>
            <a:ext cx="11155680" cy="20116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D1D5DB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Client–Server, 3-tier, AJAX/Fetch</a:t>
            </a:r>
            <a:endParaRPr lang="en-US" sz="1200" dirty="0"/>
          </a:p>
        </p:txBody>
      </p:sp>
      <p:sp>
        <p:nvSpPr>
          <p:cNvPr id="5" name="Shape 3"/>
          <p:cNvSpPr/>
          <p:nvPr/>
        </p:nvSpPr>
        <p:spPr>
          <a:xfrm>
            <a:off x="0" y="658368"/>
            <a:ext cx="12191695" cy="54864"/>
          </a:xfrm>
          <a:prstGeom prst="rect">
            <a:avLst/>
          </a:prstGeom>
          <a:solidFill>
            <a:srgbClr val="2D7FF9"/>
          </a:solidFill>
          <a:ln/>
        </p:spPr>
      </p:sp>
      <p:sp>
        <p:nvSpPr>
          <p:cNvPr id="6" name="Shape 4"/>
          <p:cNvSpPr/>
          <p:nvPr/>
        </p:nvSpPr>
        <p:spPr>
          <a:xfrm>
            <a:off x="0" y="713232"/>
            <a:ext cx="12191695" cy="5760720"/>
          </a:xfrm>
          <a:prstGeom prst="rect">
            <a:avLst/>
          </a:prstGeom>
          <a:solidFill>
            <a:srgbClr val="F5F7FA"/>
          </a:solidFill>
          <a:ln/>
        </p:spPr>
      </p:sp>
      <p:sp>
        <p:nvSpPr>
          <p:cNvPr id="7" name="Shape 5"/>
          <p:cNvSpPr/>
          <p:nvPr/>
        </p:nvSpPr>
        <p:spPr>
          <a:xfrm>
            <a:off x="822960" y="1051560"/>
            <a:ext cx="5852160" cy="4892040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E5E7EB"/>
            </a:solidFill>
            <a:prstDash val="solid"/>
          </a:ln>
          <a:effectLst>
            <a:outerShdw blurRad="38100" dist="19050" dir="2700000" algn="bl" rotWithShape="0">
              <a:srgbClr val="000000">
                <a:alpha val="12000"/>
              </a:srgbClr>
            </a:outerShdw>
          </a:effectLst>
        </p:spPr>
      </p:sp>
      <p:sp>
        <p:nvSpPr>
          <p:cNvPr id="8" name="Text 6"/>
          <p:cNvSpPr/>
          <p:nvPr/>
        </p:nvSpPr>
        <p:spPr>
          <a:xfrm>
            <a:off x="1097280" y="1325880"/>
            <a:ext cx="530352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800" b="1" dirty="0">
                <a:solidFill>
                  <a:srgbClr val="111827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Kiến trúc</a:t>
            </a:r>
            <a:endParaRPr lang="en-US" sz="1800" dirty="0"/>
          </a:p>
        </p:txBody>
      </p:sp>
      <p:sp>
        <p:nvSpPr>
          <p:cNvPr id="9" name="Text 7"/>
          <p:cNvSpPr/>
          <p:nvPr/>
        </p:nvSpPr>
        <p:spPr>
          <a:xfrm>
            <a:off x="1143000" y="1737360"/>
            <a:ext cx="5440680" cy="13411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213360" indent="-213360">
              <a:lnSpc>
                <a:spcPct val="150000"/>
              </a:lnSpc>
              <a:spcAft>
                <a:spcPts val="490"/>
              </a:spcAft>
              <a:buSzPct val="100000"/>
              <a:buChar char="•"/>
            </a:pPr>
            <a:r>
              <a:rPr lang="en-US" sz="1600" dirty="0">
                <a:solidFill>
                  <a:srgbClr val="111827"/>
                </a:solidFill>
                <a:latin typeface="+mj-lt"/>
                <a:ea typeface="Aptos" pitchFamily="34" charset="-122"/>
                <a:cs typeface="Aptos" pitchFamily="34" charset="-120"/>
              </a:rPr>
              <a:t>UI (HTML/CSS/Bootstrap/JS) – Business (PHP) – Data (MySQL)</a:t>
            </a:r>
            <a:endParaRPr lang="en-US" sz="1600" dirty="0">
              <a:latin typeface="+mj-lt"/>
            </a:endParaRPr>
          </a:p>
          <a:p>
            <a:pPr marL="213360" indent="-213360">
              <a:lnSpc>
                <a:spcPct val="150000"/>
              </a:lnSpc>
              <a:spcAft>
                <a:spcPts val="490"/>
              </a:spcAft>
              <a:buSzPct val="100000"/>
              <a:buChar char="•"/>
            </a:pPr>
            <a:r>
              <a:rPr lang="en-US" sz="1600" dirty="0">
                <a:solidFill>
                  <a:srgbClr val="111827"/>
                </a:solidFill>
                <a:latin typeface="+mj-lt"/>
                <a:ea typeface="Aptos" pitchFamily="34" charset="-122"/>
                <a:cs typeface="Aptos" pitchFamily="34" charset="-120"/>
              </a:rPr>
              <a:t>Client gửi request; Server xử lý logic &amp; truy vấn DB</a:t>
            </a:r>
            <a:endParaRPr lang="en-US" sz="1600" dirty="0">
              <a:latin typeface="+mj-lt"/>
            </a:endParaRPr>
          </a:p>
          <a:p>
            <a:pPr marL="213360" indent="-213360">
              <a:lnSpc>
                <a:spcPct val="150000"/>
              </a:lnSpc>
              <a:spcAft>
                <a:spcPts val="490"/>
              </a:spcAft>
              <a:buSzPct val="100000"/>
              <a:buChar char="•"/>
            </a:pPr>
            <a:r>
              <a:rPr lang="en-US" sz="1600" dirty="0">
                <a:solidFill>
                  <a:srgbClr val="111827"/>
                </a:solidFill>
                <a:latin typeface="+mj-lt"/>
                <a:ea typeface="Aptos" pitchFamily="34" charset="-122"/>
                <a:cs typeface="Aptos" pitchFamily="34" charset="-120"/>
              </a:rPr>
              <a:t>Fetch API (AJAX) cho tìm kiếm/lọc/kiểm tra phòng trống</a:t>
            </a:r>
            <a:endParaRPr lang="en-US" sz="1600" dirty="0">
              <a:latin typeface="+mj-lt"/>
            </a:endParaRPr>
          </a:p>
          <a:p>
            <a:pPr marL="213360" indent="-213360">
              <a:lnSpc>
                <a:spcPct val="150000"/>
              </a:lnSpc>
              <a:spcAft>
                <a:spcPts val="490"/>
              </a:spcAft>
              <a:buSzPct val="100000"/>
              <a:buChar char="•"/>
            </a:pPr>
            <a:r>
              <a:rPr lang="en-US" sz="1600" dirty="0">
                <a:solidFill>
                  <a:srgbClr val="111827"/>
                </a:solidFill>
                <a:latin typeface="+mj-lt"/>
                <a:ea typeface="Aptos" pitchFamily="34" charset="-122"/>
                <a:cs typeface="Aptos" pitchFamily="34" charset="-120"/>
              </a:rPr>
              <a:t>Tổ chức module: admin, owner, ajax, inc, css, js</a:t>
            </a:r>
            <a:endParaRPr lang="en-US" sz="1600" dirty="0">
              <a:latin typeface="+mj-lt"/>
            </a:endParaRPr>
          </a:p>
        </p:txBody>
      </p:sp>
      <p:sp>
        <p:nvSpPr>
          <p:cNvPr id="10" name="Shape 8"/>
          <p:cNvSpPr/>
          <p:nvPr/>
        </p:nvSpPr>
        <p:spPr>
          <a:xfrm>
            <a:off x="6812280" y="1051560"/>
            <a:ext cx="2240280" cy="2377440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E5E7EB"/>
            </a:solidFill>
            <a:prstDash val="solid"/>
          </a:ln>
          <a:effectLst>
            <a:outerShdw blurRad="38100" dist="19050" dir="2700000" algn="bl" rotWithShape="0">
              <a:srgbClr val="000000">
                <a:alpha val="12000"/>
              </a:srgbClr>
            </a:outerShdw>
          </a:effectLst>
        </p:spPr>
      </p:sp>
      <p:sp>
        <p:nvSpPr>
          <p:cNvPr id="11" name="Text 9"/>
          <p:cNvSpPr/>
          <p:nvPr/>
        </p:nvSpPr>
        <p:spPr>
          <a:xfrm>
            <a:off x="7086600" y="1280160"/>
            <a:ext cx="1691640" cy="25603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400" b="1" dirty="0">
                <a:solidFill>
                  <a:srgbClr val="111827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Backend</a:t>
            </a:r>
            <a:endParaRPr lang="en-US" sz="1400" dirty="0"/>
          </a:p>
        </p:txBody>
      </p:sp>
      <p:pic>
        <p:nvPicPr>
          <p:cNvPr id="12" name="Image 0" descr="/mnt/data/user-y7bo1YfUzvQnODKuRR59ThIK/fac1e9c012d84cbe9d84d602f7614364/mnt/data/bao_cao_images/image2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5180" y="1645920"/>
            <a:ext cx="1554480" cy="1554480"/>
          </a:xfrm>
          <a:prstGeom prst="rect">
            <a:avLst/>
          </a:prstGeom>
        </p:spPr>
      </p:pic>
      <p:sp>
        <p:nvSpPr>
          <p:cNvPr id="13" name="Shape 10"/>
          <p:cNvSpPr/>
          <p:nvPr/>
        </p:nvSpPr>
        <p:spPr>
          <a:xfrm>
            <a:off x="9189720" y="1051560"/>
            <a:ext cx="2194560" cy="2377440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E5E7EB"/>
            </a:solidFill>
            <a:prstDash val="solid"/>
          </a:ln>
          <a:effectLst>
            <a:outerShdw blurRad="38100" dist="19050" dir="2700000" algn="bl" rotWithShape="0">
              <a:srgbClr val="000000">
                <a:alpha val="12000"/>
              </a:srgbClr>
            </a:outerShdw>
          </a:effectLst>
        </p:spPr>
      </p:sp>
      <p:sp>
        <p:nvSpPr>
          <p:cNvPr id="14" name="Text 11"/>
          <p:cNvSpPr/>
          <p:nvPr/>
        </p:nvSpPr>
        <p:spPr>
          <a:xfrm>
            <a:off x="9464040" y="1280160"/>
            <a:ext cx="1645920" cy="25603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400" b="1" dirty="0">
                <a:solidFill>
                  <a:srgbClr val="111827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Frontend</a:t>
            </a:r>
            <a:endParaRPr lang="en-US" sz="1400" dirty="0"/>
          </a:p>
        </p:txBody>
      </p:sp>
      <p:pic>
        <p:nvPicPr>
          <p:cNvPr id="15" name="Image 1" descr="/mnt/data/user-y7bo1YfUzvQnODKuRR59ThIK/fac1e9c012d84cbe9d84d602f7614364/mnt/data/bao_cao_images/image3.jpe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09760" y="1645920"/>
            <a:ext cx="1554480" cy="1554480"/>
          </a:xfrm>
          <a:prstGeom prst="rect">
            <a:avLst/>
          </a:prstGeom>
        </p:spPr>
      </p:pic>
      <p:sp>
        <p:nvSpPr>
          <p:cNvPr id="16" name="Shape 12"/>
          <p:cNvSpPr/>
          <p:nvPr/>
        </p:nvSpPr>
        <p:spPr>
          <a:xfrm>
            <a:off x="6812280" y="3611880"/>
            <a:ext cx="4572000" cy="2331720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E5E7EB"/>
            </a:solidFill>
            <a:prstDash val="solid"/>
          </a:ln>
          <a:effectLst>
            <a:outerShdw blurRad="38100" dist="19050" dir="2700000" algn="bl" rotWithShape="0">
              <a:srgbClr val="000000">
                <a:alpha val="12000"/>
              </a:srgbClr>
            </a:outerShdw>
          </a:effectLst>
        </p:spPr>
      </p:sp>
      <p:sp>
        <p:nvSpPr>
          <p:cNvPr id="17" name="Text 13"/>
          <p:cNvSpPr/>
          <p:nvPr/>
        </p:nvSpPr>
        <p:spPr>
          <a:xfrm>
            <a:off x="7086600" y="3840480"/>
            <a:ext cx="402336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400" b="1" dirty="0">
                <a:solidFill>
                  <a:srgbClr val="111827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Thư viện &amp; môi trường</a:t>
            </a:r>
            <a:endParaRPr lang="en-US" sz="1400" dirty="0"/>
          </a:p>
        </p:txBody>
      </p:sp>
      <p:sp>
        <p:nvSpPr>
          <p:cNvPr id="18" name="Text 14"/>
          <p:cNvSpPr/>
          <p:nvPr/>
        </p:nvSpPr>
        <p:spPr>
          <a:xfrm>
            <a:off x="7086600" y="4160520"/>
            <a:ext cx="4297680" cy="100584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182880" indent="-182880">
              <a:lnSpc>
                <a:spcPct val="150000"/>
              </a:lnSpc>
              <a:spcAft>
                <a:spcPts val="420"/>
              </a:spcAft>
              <a:buSzPct val="100000"/>
              <a:buChar char="•"/>
            </a:pPr>
            <a:r>
              <a:rPr lang="en-US" sz="1600" dirty="0">
                <a:solidFill>
                  <a:srgbClr val="111827"/>
                </a:solidFill>
                <a:latin typeface="+mj-lt"/>
                <a:ea typeface="Aptos" pitchFamily="34" charset="-122"/>
                <a:cs typeface="Aptos" pitchFamily="34" charset="-120"/>
              </a:rPr>
              <a:t>PHPMailer (OTP/email), dompdf (PDF)</a:t>
            </a:r>
            <a:endParaRPr lang="en-US" sz="1600" dirty="0">
              <a:latin typeface="+mj-lt"/>
            </a:endParaRPr>
          </a:p>
          <a:p>
            <a:pPr marL="182880" indent="-182880">
              <a:lnSpc>
                <a:spcPct val="150000"/>
              </a:lnSpc>
              <a:spcAft>
                <a:spcPts val="420"/>
              </a:spcAft>
              <a:buSzPct val="100000"/>
              <a:buChar char="•"/>
            </a:pPr>
            <a:r>
              <a:rPr lang="en-US" sz="1600" dirty="0">
                <a:solidFill>
                  <a:srgbClr val="111827"/>
                </a:solidFill>
                <a:latin typeface="+mj-lt"/>
                <a:ea typeface="Aptos" pitchFamily="34" charset="-122"/>
                <a:cs typeface="Aptos" pitchFamily="34" charset="-120"/>
              </a:rPr>
              <a:t>Google OAuth, Bootstrap Icons, Swiper.js</a:t>
            </a:r>
            <a:endParaRPr lang="en-US" sz="1600" dirty="0">
              <a:latin typeface="+mj-lt"/>
            </a:endParaRPr>
          </a:p>
          <a:p>
            <a:pPr marL="182880" indent="-182880">
              <a:lnSpc>
                <a:spcPct val="150000"/>
              </a:lnSpc>
              <a:spcAft>
                <a:spcPts val="420"/>
              </a:spcAft>
              <a:buSzPct val="100000"/>
              <a:buChar char="•"/>
            </a:pPr>
            <a:r>
              <a:rPr lang="en-US" sz="1600" dirty="0">
                <a:solidFill>
                  <a:srgbClr val="111827"/>
                </a:solidFill>
                <a:latin typeface="+mj-lt"/>
                <a:ea typeface="Aptos" pitchFamily="34" charset="-122"/>
                <a:cs typeface="Aptos" pitchFamily="34" charset="-120"/>
              </a:rPr>
              <a:t>XAMPP, phpMyAdmin, VS Code, Git/Composer</a:t>
            </a:r>
            <a:endParaRPr lang="en-US" sz="1600" dirty="0">
              <a:latin typeface="+mj-lt"/>
            </a:endParaRPr>
          </a:p>
        </p:txBody>
      </p:sp>
      <p:sp>
        <p:nvSpPr>
          <p:cNvPr id="19" name="Shape 15"/>
          <p:cNvSpPr/>
          <p:nvPr/>
        </p:nvSpPr>
        <p:spPr>
          <a:xfrm>
            <a:off x="0" y="6473952"/>
            <a:ext cx="12191695" cy="384048"/>
          </a:xfrm>
          <a:prstGeom prst="rect">
            <a:avLst/>
          </a:prstGeom>
          <a:solidFill>
            <a:srgbClr val="F5F7FA"/>
          </a:solidFill>
          <a:ln/>
        </p:spPr>
      </p:sp>
      <p:sp>
        <p:nvSpPr>
          <p:cNvPr id="20" name="Text 16"/>
          <p:cNvSpPr/>
          <p:nvPr/>
        </p:nvSpPr>
        <p:spPr>
          <a:xfrm>
            <a:off x="548640" y="6565392"/>
            <a:ext cx="7772400" cy="1828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000" dirty="0">
                <a:solidFill>
                  <a:srgbClr val="6B728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VinhLong Hotel | Báo cáo đồ án</a:t>
            </a:r>
            <a:endParaRPr lang="en-US" sz="1000" dirty="0"/>
          </a:p>
        </p:txBody>
      </p:sp>
      <p:sp>
        <p:nvSpPr>
          <p:cNvPr id="21" name="Text 17"/>
          <p:cNvSpPr/>
          <p:nvPr/>
        </p:nvSpPr>
        <p:spPr>
          <a:xfrm>
            <a:off x="11277295" y="6565392"/>
            <a:ext cx="457200" cy="1828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r">
              <a:buNone/>
            </a:pPr>
            <a:r>
              <a:rPr lang="en-US" sz="1000" dirty="0">
                <a:solidFill>
                  <a:srgbClr val="6B728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06</a:t>
            </a:r>
            <a:endParaRPr lang="en-US" sz="10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658368"/>
          </a:xfrm>
          <a:prstGeom prst="rect">
            <a:avLst/>
          </a:prstGeom>
          <a:solidFill>
            <a:srgbClr val="0B1F3B"/>
          </a:solidFill>
          <a:ln/>
        </p:spPr>
      </p:sp>
      <p:sp>
        <p:nvSpPr>
          <p:cNvPr id="3" name="Text 1"/>
          <p:cNvSpPr/>
          <p:nvPr/>
        </p:nvSpPr>
        <p:spPr>
          <a:xfrm>
            <a:off x="548640" y="109728"/>
            <a:ext cx="9875520" cy="310896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800" b="1" dirty="0">
                <a:solidFill>
                  <a:srgbClr val="FFFFFF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Bảo mật &amp; tối ưu</a:t>
            </a:r>
            <a:endParaRPr lang="en-US" sz="2800" dirty="0"/>
          </a:p>
        </p:txBody>
      </p:sp>
      <p:sp>
        <p:nvSpPr>
          <p:cNvPr id="4" name="Text 2"/>
          <p:cNvSpPr/>
          <p:nvPr/>
        </p:nvSpPr>
        <p:spPr>
          <a:xfrm>
            <a:off x="548640" y="420624"/>
            <a:ext cx="11155680" cy="20116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D1D5DB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bcrypt – chống SQLi/XSS/CSRF – tối ưu tải trang</a:t>
            </a:r>
            <a:endParaRPr lang="en-US" sz="1200" dirty="0"/>
          </a:p>
        </p:txBody>
      </p:sp>
      <p:sp>
        <p:nvSpPr>
          <p:cNvPr id="5" name="Shape 3"/>
          <p:cNvSpPr/>
          <p:nvPr/>
        </p:nvSpPr>
        <p:spPr>
          <a:xfrm>
            <a:off x="0" y="658368"/>
            <a:ext cx="12191695" cy="54864"/>
          </a:xfrm>
          <a:prstGeom prst="rect">
            <a:avLst/>
          </a:prstGeom>
          <a:solidFill>
            <a:srgbClr val="2D7FF9"/>
          </a:solidFill>
          <a:ln/>
        </p:spPr>
      </p:sp>
      <p:sp>
        <p:nvSpPr>
          <p:cNvPr id="6" name="Shape 4"/>
          <p:cNvSpPr/>
          <p:nvPr/>
        </p:nvSpPr>
        <p:spPr>
          <a:xfrm>
            <a:off x="30632" y="713232"/>
            <a:ext cx="12191695" cy="5820156"/>
          </a:xfrm>
          <a:prstGeom prst="rect">
            <a:avLst/>
          </a:prstGeom>
          <a:solidFill>
            <a:srgbClr val="F5F7FA"/>
          </a:solidFill>
          <a:ln/>
        </p:spPr>
      </p:sp>
      <p:sp>
        <p:nvSpPr>
          <p:cNvPr id="7" name="Shape 5"/>
          <p:cNvSpPr/>
          <p:nvPr/>
        </p:nvSpPr>
        <p:spPr>
          <a:xfrm>
            <a:off x="474085" y="1078991"/>
            <a:ext cx="3542852" cy="5230367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E5E7EB"/>
            </a:solidFill>
            <a:prstDash val="solid"/>
          </a:ln>
          <a:effectLst>
            <a:outerShdw blurRad="38100" dist="19050" dir="2700000" algn="bl" rotWithShape="0">
              <a:srgbClr val="000000">
                <a:alpha val="12000"/>
              </a:srgbClr>
            </a:outerShdw>
          </a:effectLst>
        </p:spPr>
      </p:sp>
      <p:sp>
        <p:nvSpPr>
          <p:cNvPr id="8" name="Text 6"/>
          <p:cNvSpPr/>
          <p:nvPr/>
        </p:nvSpPr>
        <p:spPr>
          <a:xfrm>
            <a:off x="604746" y="1354925"/>
            <a:ext cx="448056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800" b="1" dirty="0">
                <a:solidFill>
                  <a:srgbClr val="111827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Biện pháp chính</a:t>
            </a:r>
            <a:endParaRPr lang="en-US" sz="1800" dirty="0"/>
          </a:p>
        </p:txBody>
      </p:sp>
      <p:sp>
        <p:nvSpPr>
          <p:cNvPr id="9" name="Text 7"/>
          <p:cNvSpPr/>
          <p:nvPr/>
        </p:nvSpPr>
        <p:spPr>
          <a:xfrm>
            <a:off x="598022" y="1737360"/>
            <a:ext cx="3222812" cy="261052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213360" indent="-213360" algn="just">
              <a:lnSpc>
                <a:spcPct val="200000"/>
              </a:lnSpc>
              <a:spcAft>
                <a:spcPts val="490"/>
              </a:spcAft>
              <a:buSzPct val="100000"/>
              <a:buChar char="•"/>
            </a:pPr>
            <a:r>
              <a:rPr lang="en-US" sz="1600" dirty="0">
                <a:solidFill>
                  <a:srgbClr val="111827"/>
                </a:solidFill>
                <a:latin typeface="+mj-lt"/>
                <a:ea typeface="Aptos" pitchFamily="34" charset="-122"/>
                <a:cs typeface="Aptos" pitchFamily="34" charset="-120"/>
              </a:rPr>
              <a:t>Mã hoá mật khẩu bằng bcrypt</a:t>
            </a:r>
            <a:endParaRPr lang="en-US" sz="1600" dirty="0">
              <a:latin typeface="+mj-lt"/>
            </a:endParaRPr>
          </a:p>
          <a:p>
            <a:pPr marL="213360" indent="-213360" algn="just">
              <a:lnSpc>
                <a:spcPct val="200000"/>
              </a:lnSpc>
              <a:spcAft>
                <a:spcPts val="490"/>
              </a:spcAft>
              <a:buSzPct val="100000"/>
              <a:buChar char="•"/>
            </a:pPr>
            <a:r>
              <a:rPr lang="en-US" sz="1600" dirty="0">
                <a:solidFill>
                  <a:srgbClr val="111827"/>
                </a:solidFill>
                <a:latin typeface="+mj-lt"/>
                <a:ea typeface="Aptos" pitchFamily="34" charset="-122"/>
                <a:cs typeface="Aptos" pitchFamily="34" charset="-120"/>
              </a:rPr>
              <a:t>Prepared statements chống SQL Injection</a:t>
            </a:r>
            <a:endParaRPr lang="en-US" sz="1600" dirty="0">
              <a:latin typeface="+mj-lt"/>
            </a:endParaRPr>
          </a:p>
          <a:p>
            <a:pPr marL="213360" indent="-213360" algn="just">
              <a:lnSpc>
                <a:spcPct val="200000"/>
              </a:lnSpc>
              <a:spcAft>
                <a:spcPts val="490"/>
              </a:spcAft>
              <a:buSzPct val="100000"/>
              <a:buChar char="•"/>
            </a:pPr>
            <a:r>
              <a:rPr lang="en-US" sz="1600" dirty="0">
                <a:solidFill>
                  <a:srgbClr val="111827"/>
                </a:solidFill>
                <a:latin typeface="+mj-lt"/>
                <a:ea typeface="Aptos" pitchFamily="34" charset="-122"/>
                <a:cs typeface="Aptos" pitchFamily="34" charset="-120"/>
              </a:rPr>
              <a:t>Escape output &amp; validate input chống XSS</a:t>
            </a:r>
            <a:endParaRPr lang="en-US" sz="1600" dirty="0">
              <a:latin typeface="+mj-lt"/>
            </a:endParaRPr>
          </a:p>
          <a:p>
            <a:pPr marL="213360" indent="-213360" algn="just">
              <a:lnSpc>
                <a:spcPct val="200000"/>
              </a:lnSpc>
              <a:spcAft>
                <a:spcPts val="490"/>
              </a:spcAft>
              <a:buSzPct val="100000"/>
              <a:buChar char="•"/>
            </a:pPr>
            <a:r>
              <a:rPr lang="en-US" sz="1600" dirty="0">
                <a:solidFill>
                  <a:srgbClr val="111827"/>
                </a:solidFill>
                <a:latin typeface="+mj-lt"/>
                <a:ea typeface="Aptos" pitchFamily="34" charset="-122"/>
                <a:cs typeface="Aptos" pitchFamily="34" charset="-120"/>
              </a:rPr>
              <a:t>CSRF Token cho form quan trọng</a:t>
            </a:r>
            <a:endParaRPr lang="en-US" sz="1600" dirty="0">
              <a:latin typeface="+mj-lt"/>
            </a:endParaRPr>
          </a:p>
          <a:p>
            <a:pPr marL="213360" indent="-213360" algn="just">
              <a:lnSpc>
                <a:spcPct val="200000"/>
              </a:lnSpc>
              <a:spcAft>
                <a:spcPts val="490"/>
              </a:spcAft>
              <a:buSzPct val="100000"/>
              <a:buChar char="•"/>
            </a:pPr>
            <a:r>
              <a:rPr lang="en-US" sz="1600" dirty="0">
                <a:solidFill>
                  <a:srgbClr val="111827"/>
                </a:solidFill>
                <a:latin typeface="+mj-lt"/>
                <a:ea typeface="Aptos" pitchFamily="34" charset="-122"/>
                <a:cs typeface="Aptos" pitchFamily="34" charset="-120"/>
              </a:rPr>
              <a:t>Lazy load ảnh, tối ưu CSS/JS, cache trình duyệt</a:t>
            </a:r>
            <a:endParaRPr lang="en-US" sz="1600" dirty="0">
              <a:latin typeface="+mj-lt"/>
            </a:endParaRPr>
          </a:p>
        </p:txBody>
      </p:sp>
      <p:sp>
        <p:nvSpPr>
          <p:cNvPr id="10" name="Shape 8"/>
          <p:cNvSpPr/>
          <p:nvPr/>
        </p:nvSpPr>
        <p:spPr>
          <a:xfrm>
            <a:off x="4460389" y="1030986"/>
            <a:ext cx="3757108" cy="2752120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E5E7EB"/>
            </a:solidFill>
            <a:prstDash val="solid"/>
          </a:ln>
          <a:effectLst>
            <a:outerShdw blurRad="38100" dist="19050" dir="2700000" algn="bl" rotWithShape="0">
              <a:srgbClr val="000000">
                <a:alpha val="12000"/>
              </a:srgbClr>
            </a:outerShdw>
          </a:effectLst>
        </p:spPr>
      </p:sp>
      <p:sp>
        <p:nvSpPr>
          <p:cNvPr id="11" name="Text 9"/>
          <p:cNvSpPr/>
          <p:nvPr/>
        </p:nvSpPr>
        <p:spPr>
          <a:xfrm>
            <a:off x="4617720" y="1310999"/>
            <a:ext cx="1463040" cy="25603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400" b="1" dirty="0">
                <a:solidFill>
                  <a:srgbClr val="111827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bcrypt</a:t>
            </a:r>
            <a:endParaRPr lang="en-US" sz="1400" dirty="0"/>
          </a:p>
        </p:txBody>
      </p:sp>
      <p:pic>
        <p:nvPicPr>
          <p:cNvPr id="12" name="Image 0" descr="/mnt/data/user-y7bo1YfUzvQnODKuRR59ThIK/fac1e9c012d84cbe9d84d602f7614364/mnt/data/bao_cao_images/image4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7720" y="1905359"/>
            <a:ext cx="3448577" cy="1357793"/>
          </a:xfrm>
          <a:prstGeom prst="rect">
            <a:avLst/>
          </a:prstGeom>
        </p:spPr>
      </p:pic>
      <p:sp>
        <p:nvSpPr>
          <p:cNvPr id="13" name="Shape 10"/>
          <p:cNvSpPr/>
          <p:nvPr/>
        </p:nvSpPr>
        <p:spPr>
          <a:xfrm>
            <a:off x="8374828" y="1005840"/>
            <a:ext cx="3703320" cy="2777266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E5E7EB"/>
            </a:solidFill>
            <a:prstDash val="solid"/>
          </a:ln>
          <a:effectLst>
            <a:outerShdw blurRad="38100" dist="19050" dir="2700000" algn="bl" rotWithShape="0">
              <a:srgbClr val="000000">
                <a:alpha val="12000"/>
              </a:srgbClr>
            </a:outerShdw>
          </a:effectLst>
        </p:spPr>
      </p:sp>
      <p:sp>
        <p:nvSpPr>
          <p:cNvPr id="14" name="Text 11"/>
          <p:cNvSpPr/>
          <p:nvPr/>
        </p:nvSpPr>
        <p:spPr>
          <a:xfrm>
            <a:off x="8458200" y="1280160"/>
            <a:ext cx="2697480" cy="25603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400" b="1" dirty="0">
                <a:solidFill>
                  <a:srgbClr val="111827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Chống XSS</a:t>
            </a:r>
            <a:endParaRPr lang="en-US" sz="1400" dirty="0"/>
          </a:p>
        </p:txBody>
      </p:sp>
      <p:pic>
        <p:nvPicPr>
          <p:cNvPr id="15" name="Image 1" descr="/mnt/data/user-y7bo1YfUzvQnODKuRR59ThIK/fac1e9c012d84cbe9d84d602f7614364/mnt/data/bao_cao_images/image5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8318" y="1915001"/>
            <a:ext cx="3316340" cy="1348151"/>
          </a:xfrm>
          <a:prstGeom prst="rect">
            <a:avLst/>
          </a:prstGeom>
        </p:spPr>
      </p:pic>
      <p:sp>
        <p:nvSpPr>
          <p:cNvPr id="16" name="Shape 12"/>
          <p:cNvSpPr/>
          <p:nvPr/>
        </p:nvSpPr>
        <p:spPr>
          <a:xfrm>
            <a:off x="4532554" y="3977639"/>
            <a:ext cx="7545593" cy="2331720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E5E7EB"/>
            </a:solidFill>
            <a:prstDash val="solid"/>
          </a:ln>
          <a:effectLst>
            <a:outerShdw blurRad="38100" dist="19050" dir="2700000" algn="bl" rotWithShape="0">
              <a:srgbClr val="000000">
                <a:alpha val="12000"/>
              </a:srgbClr>
            </a:outerShdw>
          </a:effectLst>
        </p:spPr>
      </p:sp>
      <p:sp>
        <p:nvSpPr>
          <p:cNvPr id="17" name="Text 13"/>
          <p:cNvSpPr/>
          <p:nvPr/>
        </p:nvSpPr>
        <p:spPr>
          <a:xfrm>
            <a:off x="4852327" y="4088266"/>
            <a:ext cx="4846320" cy="25603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400" b="1" dirty="0">
                <a:solidFill>
                  <a:srgbClr val="111827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Chống CSRF</a:t>
            </a:r>
            <a:endParaRPr lang="en-US" sz="1400" dirty="0"/>
          </a:p>
        </p:txBody>
      </p:sp>
      <p:pic>
        <p:nvPicPr>
          <p:cNvPr id="18" name="Image 2" descr="/mnt/data/user-y7bo1YfUzvQnODKuRR59ThIK/fac1e9c012d84cbe9d84d602f7614364/mnt/data/bao_cao_images/image6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64266" y="4407762"/>
            <a:ext cx="6882168" cy="1670068"/>
          </a:xfrm>
          <a:prstGeom prst="rect">
            <a:avLst/>
          </a:prstGeom>
        </p:spPr>
      </p:pic>
      <p:sp>
        <p:nvSpPr>
          <p:cNvPr id="19" name="Shape 14"/>
          <p:cNvSpPr/>
          <p:nvPr/>
        </p:nvSpPr>
        <p:spPr>
          <a:xfrm>
            <a:off x="0" y="6528816"/>
            <a:ext cx="12191695" cy="329184"/>
          </a:xfrm>
          <a:prstGeom prst="rect">
            <a:avLst/>
          </a:prstGeom>
          <a:solidFill>
            <a:srgbClr val="F5F7FA"/>
          </a:solidFill>
          <a:ln/>
        </p:spPr>
      </p:sp>
      <p:sp>
        <p:nvSpPr>
          <p:cNvPr id="20" name="Text 15"/>
          <p:cNvSpPr/>
          <p:nvPr/>
        </p:nvSpPr>
        <p:spPr>
          <a:xfrm>
            <a:off x="548640" y="6565392"/>
            <a:ext cx="7772400" cy="1828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000" dirty="0">
                <a:solidFill>
                  <a:srgbClr val="6B728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VinhLong Hotel | Báo cáo đồ án</a:t>
            </a:r>
            <a:endParaRPr lang="en-US" sz="1000" dirty="0"/>
          </a:p>
        </p:txBody>
      </p:sp>
      <p:sp>
        <p:nvSpPr>
          <p:cNvPr id="21" name="Text 16"/>
          <p:cNvSpPr/>
          <p:nvPr/>
        </p:nvSpPr>
        <p:spPr>
          <a:xfrm>
            <a:off x="11277295" y="6565392"/>
            <a:ext cx="457200" cy="1828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r">
              <a:buNone/>
            </a:pPr>
            <a:r>
              <a:rPr lang="en-US" sz="1000" dirty="0">
                <a:solidFill>
                  <a:srgbClr val="6B728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07</a:t>
            </a:r>
            <a:endParaRPr lang="en-US" sz="10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658368"/>
          </a:xfrm>
          <a:prstGeom prst="rect">
            <a:avLst/>
          </a:prstGeom>
          <a:solidFill>
            <a:srgbClr val="0B1F3B"/>
          </a:solidFill>
          <a:ln/>
        </p:spPr>
      </p:sp>
      <p:sp>
        <p:nvSpPr>
          <p:cNvPr id="3" name="Text 1"/>
          <p:cNvSpPr/>
          <p:nvPr/>
        </p:nvSpPr>
        <p:spPr>
          <a:xfrm>
            <a:off x="548640" y="109728"/>
            <a:ext cx="9875520" cy="310896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800" b="1" dirty="0">
                <a:solidFill>
                  <a:srgbClr val="FFFFFF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Use Case</a:t>
            </a:r>
            <a:endParaRPr lang="en-US" sz="2800" dirty="0"/>
          </a:p>
        </p:txBody>
      </p:sp>
      <p:sp>
        <p:nvSpPr>
          <p:cNvPr id="4" name="Text 2"/>
          <p:cNvSpPr/>
          <p:nvPr/>
        </p:nvSpPr>
        <p:spPr>
          <a:xfrm>
            <a:off x="548640" y="420624"/>
            <a:ext cx="11155680" cy="20116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D1D5DB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Tổng quan chức năng theo 3 vai trò</a:t>
            </a:r>
            <a:endParaRPr lang="en-US" sz="1200" dirty="0"/>
          </a:p>
        </p:txBody>
      </p:sp>
      <p:sp>
        <p:nvSpPr>
          <p:cNvPr id="5" name="Shape 3"/>
          <p:cNvSpPr/>
          <p:nvPr/>
        </p:nvSpPr>
        <p:spPr>
          <a:xfrm>
            <a:off x="0" y="658368"/>
            <a:ext cx="12191695" cy="54864"/>
          </a:xfrm>
          <a:prstGeom prst="rect">
            <a:avLst/>
          </a:prstGeom>
          <a:solidFill>
            <a:srgbClr val="2D7FF9"/>
          </a:solidFill>
          <a:ln/>
        </p:spPr>
      </p:sp>
      <p:sp>
        <p:nvSpPr>
          <p:cNvPr id="6" name="Shape 4"/>
          <p:cNvSpPr/>
          <p:nvPr/>
        </p:nvSpPr>
        <p:spPr>
          <a:xfrm>
            <a:off x="0" y="713232"/>
            <a:ext cx="12191695" cy="5760720"/>
          </a:xfrm>
          <a:prstGeom prst="rect">
            <a:avLst/>
          </a:prstGeom>
          <a:solidFill>
            <a:srgbClr val="F5F7FA"/>
          </a:solidFill>
          <a:ln/>
        </p:spPr>
      </p:sp>
      <p:sp>
        <p:nvSpPr>
          <p:cNvPr id="7" name="Shape 5"/>
          <p:cNvSpPr/>
          <p:nvPr/>
        </p:nvSpPr>
        <p:spPr>
          <a:xfrm>
            <a:off x="822960" y="1051560"/>
            <a:ext cx="3749040" cy="4892040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E5E7EB"/>
            </a:solidFill>
            <a:prstDash val="solid"/>
          </a:ln>
          <a:effectLst>
            <a:outerShdw blurRad="38100" dist="19050" dir="2700000" algn="bl" rotWithShape="0">
              <a:srgbClr val="000000">
                <a:alpha val="12000"/>
              </a:srgbClr>
            </a:outerShdw>
          </a:effectLst>
        </p:spPr>
      </p:sp>
      <p:sp>
        <p:nvSpPr>
          <p:cNvPr id="8" name="Text 6"/>
          <p:cNvSpPr/>
          <p:nvPr/>
        </p:nvSpPr>
        <p:spPr>
          <a:xfrm>
            <a:off x="1097280" y="1280160"/>
            <a:ext cx="3200400" cy="25603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400" b="1" dirty="0">
                <a:solidFill>
                  <a:srgbClr val="111827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User</a:t>
            </a:r>
            <a:endParaRPr lang="en-US" sz="1400" dirty="0"/>
          </a:p>
        </p:txBody>
      </p:sp>
      <p:pic>
        <p:nvPicPr>
          <p:cNvPr id="9" name="Image 0" descr="/mnt/data/user-y7bo1YfUzvQnODKuRR59ThIK/fac1e9c012d84cbe9d84d602f7614364/mnt/data/bao_cao_images/image8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560" y="2265399"/>
            <a:ext cx="3291840" cy="2830123"/>
          </a:xfrm>
          <a:prstGeom prst="rect">
            <a:avLst/>
          </a:prstGeom>
        </p:spPr>
      </p:pic>
      <p:sp>
        <p:nvSpPr>
          <p:cNvPr id="10" name="Shape 7"/>
          <p:cNvSpPr/>
          <p:nvPr/>
        </p:nvSpPr>
        <p:spPr>
          <a:xfrm>
            <a:off x="4709160" y="1051560"/>
            <a:ext cx="3749040" cy="4892040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E5E7EB"/>
            </a:solidFill>
            <a:prstDash val="solid"/>
          </a:ln>
          <a:effectLst>
            <a:outerShdw blurRad="38100" dist="19050" dir="2700000" algn="bl" rotWithShape="0">
              <a:srgbClr val="000000">
                <a:alpha val="12000"/>
              </a:srgbClr>
            </a:outerShdw>
          </a:effectLst>
        </p:spPr>
      </p:sp>
      <p:sp>
        <p:nvSpPr>
          <p:cNvPr id="11" name="Text 8"/>
          <p:cNvSpPr/>
          <p:nvPr/>
        </p:nvSpPr>
        <p:spPr>
          <a:xfrm>
            <a:off x="4983480" y="1280160"/>
            <a:ext cx="3200400" cy="25603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400" b="1" dirty="0">
                <a:solidFill>
                  <a:srgbClr val="111827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Owner</a:t>
            </a:r>
            <a:endParaRPr lang="en-US" sz="1400" dirty="0"/>
          </a:p>
        </p:txBody>
      </p:sp>
      <p:pic>
        <p:nvPicPr>
          <p:cNvPr id="12" name="Image 1" descr="/mnt/data/user-y7bo1YfUzvQnODKuRR59ThIK/fac1e9c012d84cbe9d84d602f7614364/mnt/data/bao_cao_images/image7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0666" y="1645920"/>
            <a:ext cx="3166028" cy="4069080"/>
          </a:xfrm>
          <a:prstGeom prst="rect">
            <a:avLst/>
          </a:prstGeom>
        </p:spPr>
      </p:pic>
      <p:sp>
        <p:nvSpPr>
          <p:cNvPr id="13" name="Shape 9"/>
          <p:cNvSpPr/>
          <p:nvPr/>
        </p:nvSpPr>
        <p:spPr>
          <a:xfrm>
            <a:off x="8595360" y="1051560"/>
            <a:ext cx="2788920" cy="4892040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E5E7EB"/>
            </a:solidFill>
            <a:prstDash val="solid"/>
          </a:ln>
          <a:effectLst>
            <a:outerShdw blurRad="38100" dist="19050" dir="2700000" algn="bl" rotWithShape="0">
              <a:srgbClr val="000000">
                <a:alpha val="12000"/>
              </a:srgbClr>
            </a:outerShdw>
          </a:effectLst>
        </p:spPr>
      </p:sp>
      <p:sp>
        <p:nvSpPr>
          <p:cNvPr id="14" name="Text 10"/>
          <p:cNvSpPr/>
          <p:nvPr/>
        </p:nvSpPr>
        <p:spPr>
          <a:xfrm>
            <a:off x="8869680" y="1280160"/>
            <a:ext cx="2240280" cy="25603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400" b="1" dirty="0">
                <a:solidFill>
                  <a:srgbClr val="111827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Admin</a:t>
            </a:r>
            <a:endParaRPr lang="en-US" sz="1400" dirty="0"/>
          </a:p>
        </p:txBody>
      </p:sp>
      <p:pic>
        <p:nvPicPr>
          <p:cNvPr id="15" name="Image 2" descr="/mnt/data/user-y7bo1YfUzvQnODKuRR59ThIK/fac1e9c012d84cbe9d84d602f7614364/mnt/data/bao_cao_images/image9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23960" y="1933523"/>
            <a:ext cx="2331720" cy="3493875"/>
          </a:xfrm>
          <a:prstGeom prst="rect">
            <a:avLst/>
          </a:prstGeom>
        </p:spPr>
      </p:pic>
      <p:sp>
        <p:nvSpPr>
          <p:cNvPr id="16" name="Shape 11"/>
          <p:cNvSpPr/>
          <p:nvPr/>
        </p:nvSpPr>
        <p:spPr>
          <a:xfrm>
            <a:off x="0" y="6473952"/>
            <a:ext cx="12191695" cy="384048"/>
          </a:xfrm>
          <a:prstGeom prst="rect">
            <a:avLst/>
          </a:prstGeom>
          <a:solidFill>
            <a:srgbClr val="F5F7FA"/>
          </a:solidFill>
          <a:ln/>
        </p:spPr>
      </p:sp>
      <p:sp>
        <p:nvSpPr>
          <p:cNvPr id="17" name="Text 12"/>
          <p:cNvSpPr/>
          <p:nvPr/>
        </p:nvSpPr>
        <p:spPr>
          <a:xfrm>
            <a:off x="548640" y="6565392"/>
            <a:ext cx="7772400" cy="1828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000" dirty="0">
                <a:solidFill>
                  <a:srgbClr val="6B728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VinhLong Hotel | Báo cáo đồ án</a:t>
            </a:r>
            <a:endParaRPr lang="en-US" sz="1000" dirty="0"/>
          </a:p>
        </p:txBody>
      </p:sp>
      <p:sp>
        <p:nvSpPr>
          <p:cNvPr id="18" name="Text 13"/>
          <p:cNvSpPr/>
          <p:nvPr/>
        </p:nvSpPr>
        <p:spPr>
          <a:xfrm>
            <a:off x="11277295" y="6565392"/>
            <a:ext cx="457200" cy="1828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r">
              <a:buNone/>
            </a:pPr>
            <a:r>
              <a:rPr lang="en-US" sz="1000" dirty="0">
                <a:solidFill>
                  <a:srgbClr val="6B728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08</a:t>
            </a:r>
            <a:endParaRPr lang="en-US" sz="10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ptos Display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211</TotalTime>
  <Words>1586</Words>
  <Application>Microsoft Office PowerPoint</Application>
  <PresentationFormat>Widescreen</PresentationFormat>
  <Paragraphs>236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Aptos</vt:lpstr>
      <vt:lpstr>Aptos Display</vt:lpstr>
      <vt:lpstr>Arial</vt:lpstr>
      <vt:lpstr>Bahnschrift SemiBold SemiConden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TVU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VinhLong Hotel - Bao cao</dc:title>
  <dc:subject>Bao cao do an</dc:subject>
  <dc:creator>VinhLong Hotel - Report Deck</dc:creator>
  <cp:lastModifiedBy>Lenovo</cp:lastModifiedBy>
  <cp:revision>3</cp:revision>
  <dcterms:created xsi:type="dcterms:W3CDTF">2026-01-09T14:53:29Z</dcterms:created>
  <dcterms:modified xsi:type="dcterms:W3CDTF">2026-01-09T18:46:16Z</dcterms:modified>
</cp:coreProperties>
</file>